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sldIdLst>
    <p:sldId id="256" r:id="rId2"/>
    <p:sldId id="257" r:id="rId3"/>
    <p:sldId id="262" r:id="rId4"/>
    <p:sldId id="260" r:id="rId5"/>
    <p:sldId id="258" r:id="rId6"/>
    <p:sldId id="273" r:id="rId7"/>
    <p:sldId id="259" r:id="rId8"/>
    <p:sldId id="266" r:id="rId9"/>
    <p:sldId id="267" r:id="rId10"/>
    <p:sldId id="264" r:id="rId11"/>
    <p:sldId id="263" r:id="rId12"/>
    <p:sldId id="268" r:id="rId13"/>
    <p:sldId id="269" r:id="rId14"/>
    <p:sldId id="270" r:id="rId15"/>
    <p:sldId id="261"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5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1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3D6FD-BDD5-4FAA-930F-363F0AF0ED03}" type="datetimeFigureOut">
              <a:rPr lang="el-GR" smtClean="0"/>
              <a:t>05/05/2021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45153-DC6F-4899-9625-AD91BA4647C7}" type="slidenum">
              <a:rPr lang="el-GR" smtClean="0"/>
              <a:t>‹#›</a:t>
            </a:fld>
            <a:endParaRPr lang="el-GR"/>
          </a:p>
        </p:txBody>
      </p:sp>
    </p:spTree>
    <p:extLst>
      <p:ext uri="{BB962C8B-B14F-4D97-AF65-F5344CB8AC3E}">
        <p14:creationId xmlns:p14="http://schemas.microsoft.com/office/powerpoint/2010/main" val="919796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B245153-DC6F-4899-9625-AD91BA4647C7}" type="slidenum">
              <a:rPr lang="el-GR" smtClean="0"/>
              <a:t>1</a:t>
            </a:fld>
            <a:endParaRPr lang="el-GR"/>
          </a:p>
        </p:txBody>
      </p:sp>
    </p:spTree>
    <p:extLst>
      <p:ext uri="{BB962C8B-B14F-4D97-AF65-F5344CB8AC3E}">
        <p14:creationId xmlns:p14="http://schemas.microsoft.com/office/powerpoint/2010/main" val="225989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B245153-DC6F-4899-9625-AD91BA4647C7}" type="slidenum">
              <a:rPr lang="el-GR" smtClean="0"/>
              <a:t>17</a:t>
            </a:fld>
            <a:endParaRPr lang="el-GR"/>
          </a:p>
        </p:txBody>
      </p:sp>
    </p:spTree>
    <p:extLst>
      <p:ext uri="{BB962C8B-B14F-4D97-AF65-F5344CB8AC3E}">
        <p14:creationId xmlns:p14="http://schemas.microsoft.com/office/powerpoint/2010/main" val="40431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4F6E553-BA54-490A-AA99-47B521BF91F9}" type="slidenum">
              <a:rPr lang="el-GR" smtClean="0"/>
              <a:t>‹#›</a:t>
            </a:fld>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165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4279906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209864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18933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84F6E553-BA54-490A-AA99-47B521BF91F9}" type="slidenum">
              <a:rPr lang="el-GR" smtClean="0"/>
              <a:t>‹#›</a:t>
            </a:fld>
            <a:endParaRPr lang="el-G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223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192918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205012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1973673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dirty="0"/>
          </a:p>
        </p:txBody>
      </p:sp>
      <p:sp>
        <p:nvSpPr>
          <p:cNvPr id="9" name="Slide Number Placeholder 8"/>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3002933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330AA7-D837-40DC-AF66-310507D5D3C9}" type="datetimeFigureOut">
              <a:rPr lang="el-GR" smtClean="0"/>
              <a:t>05/05/2021</a:t>
            </a:fld>
            <a:endParaRPr lang="el-GR"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F6E553-BA54-490A-AA99-47B521BF91F9}" type="slidenum">
              <a:rPr lang="el-GR" smtClean="0"/>
              <a:t>‹#›</a:t>
            </a:fld>
            <a:endParaRPr lang="el-GR" dirty="0"/>
          </a:p>
        </p:txBody>
      </p:sp>
    </p:spTree>
    <p:extLst>
      <p:ext uri="{BB962C8B-B14F-4D97-AF65-F5344CB8AC3E}">
        <p14:creationId xmlns:p14="http://schemas.microsoft.com/office/powerpoint/2010/main" val="125779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E4330AA7-D837-40DC-AF66-310507D5D3C9}" type="datetimeFigureOut">
              <a:rPr lang="el-GR" smtClean="0"/>
              <a:t>05/05/2021</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84F6E553-BA54-490A-AA99-47B521BF91F9}" type="slidenum">
              <a:rPr lang="el-GR" smtClean="0"/>
              <a:t>‹#›</a:t>
            </a:fld>
            <a:endParaRPr lang="el-GR" dirty="0"/>
          </a:p>
        </p:txBody>
      </p:sp>
    </p:spTree>
    <p:extLst>
      <p:ext uri="{BB962C8B-B14F-4D97-AF65-F5344CB8AC3E}">
        <p14:creationId xmlns:p14="http://schemas.microsoft.com/office/powerpoint/2010/main" val="69014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4330AA7-D837-40DC-AF66-310507D5D3C9}" type="datetimeFigureOut">
              <a:rPr lang="el-GR" smtClean="0"/>
              <a:t>05/05/2021</a:t>
            </a:fld>
            <a:endParaRPr lang="el-GR"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F6E553-BA54-490A-AA99-47B521BF91F9}" type="slidenum">
              <a:rPr lang="el-GR" smtClean="0"/>
              <a:t>‹#›</a:t>
            </a:fld>
            <a:endParaRPr lang="el-GR"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36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greekhistoryandprehistory.blogspot.com/2018/09/blog-post_17.html" TargetMode="External"/><Relationship Id="rId3" Type="http://schemas.openxmlformats.org/officeDocument/2006/relationships/image" Target="../media/image16.png"/><Relationship Id="rId7" Type="http://schemas.openxmlformats.org/officeDocument/2006/relationships/hyperlink" Target="https://www.politeianet.gr/books/9789608097018-anthologia-thurathen-epikouros-19434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sciencearchives.wordpress.com/2017/06/17/%ce%b5%cf%80%ce%af%ce%ba%ce%bf%cf%85%cf%81%ce%bf%cf%82-%ce%bf-%cf%86%ce%b9%ce%bb%cf%8c%cf%83%ce%bf%cf%86%ce%bf%cf%82-%cf%84%ce%b7%cf%82-%ce%b7%ce%b4%ce%bf%ce%bd%ce%ae%cf%82-%cf%84%ce%b7%cf%82-%cf%88/" TargetMode="External"/><Relationship Id="rId5" Type="http://schemas.openxmlformats.org/officeDocument/2006/relationships/hyperlink" Target="https://el.wikipedia.org/wiki/%CE%95%CF%80%CE%AF%CE%BA%CE%BF%CF%85%CF%81%CE%BF%CF%82" TargetMode="External"/><Relationship Id="rId4" Type="http://schemas.openxmlformats.org/officeDocument/2006/relationships/hyperlink" Target="https://en.wikiquote.org/wiki/Epicur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096963" y="663963"/>
            <a:ext cx="10058400" cy="757057"/>
          </a:xfrm>
        </p:spPr>
        <p:txBody>
          <a:bodyPr/>
          <a:lstStyle/>
          <a:p>
            <a:pPr algn="ctr"/>
            <a:r>
              <a:rPr lang="el-GR" b="1" u="sng" dirty="0" smtClean="0"/>
              <a:t>Επίκουρος</a:t>
            </a:r>
            <a:endParaRPr lang="el-GR" b="1" u="sng" dirty="0"/>
          </a:p>
        </p:txBody>
      </p:sp>
      <p:pic>
        <p:nvPicPr>
          <p:cNvPr id="7" name="Θέση περιεχομένου 6"/>
          <p:cNvPicPr>
            <a:picLocks noGrp="1" noChangeAspect="1"/>
          </p:cNvPicPr>
          <p:nvPr>
            <p:ph idx="1"/>
          </p:nvPr>
        </p:nvPicPr>
        <p:blipFill>
          <a:blip r:embed="rId3"/>
          <a:stretch>
            <a:fillRect/>
          </a:stretch>
        </p:blipFill>
        <p:spPr>
          <a:xfrm>
            <a:off x="3638336" y="2271712"/>
            <a:ext cx="4975654" cy="3231163"/>
          </a:xfrm>
          <a:prstGeom prst="rect">
            <a:avLst/>
          </a:prstGeom>
        </p:spPr>
      </p:pic>
      <p:sp>
        <p:nvSpPr>
          <p:cNvPr id="2" name="TextBox 1"/>
          <p:cNvSpPr txBox="1"/>
          <p:nvPr/>
        </p:nvSpPr>
        <p:spPr>
          <a:xfrm>
            <a:off x="3382963" y="1421020"/>
            <a:ext cx="5486400" cy="369332"/>
          </a:xfrm>
          <a:prstGeom prst="rect">
            <a:avLst/>
          </a:prstGeom>
          <a:noFill/>
        </p:spPr>
        <p:txBody>
          <a:bodyPr wrap="square" rtlCol="0">
            <a:spAutoFit/>
          </a:bodyPr>
          <a:lstStyle/>
          <a:p>
            <a:pPr algn="ctr"/>
            <a:r>
              <a:rPr lang="el-GR" i="1" dirty="0" smtClean="0">
                <a:solidFill>
                  <a:schemeClr val="bg2">
                    <a:lumMod val="50000"/>
                  </a:schemeClr>
                </a:solidFill>
              </a:rPr>
              <a:t>Από τη μαθήτρια Ανδριάνα Γκιτέρσου</a:t>
            </a:r>
            <a:endParaRPr lang="el-GR" i="1" dirty="0">
              <a:solidFill>
                <a:schemeClr val="bg2">
                  <a:lumMod val="50000"/>
                </a:schemeClr>
              </a:solidFill>
            </a:endParaRPr>
          </a:p>
        </p:txBody>
      </p:sp>
      <p:sp>
        <p:nvSpPr>
          <p:cNvPr id="3" name="Θέση ημερομηνίας 2"/>
          <p:cNvSpPr>
            <a:spLocks noGrp="1"/>
          </p:cNvSpPr>
          <p:nvPr>
            <p:ph type="dt" sz="half" idx="10"/>
          </p:nvPr>
        </p:nvSpPr>
        <p:spPr>
          <a:xfrm>
            <a:off x="11155363" y="6423571"/>
            <a:ext cx="957856" cy="365125"/>
          </a:xfrm>
        </p:spPr>
        <p:txBody>
          <a:bodyPr/>
          <a:lstStyle/>
          <a:p>
            <a:r>
              <a:rPr lang="el-GR" dirty="0" smtClean="0"/>
              <a:t>05/05/2021</a:t>
            </a:r>
            <a:endParaRPr lang="el-GR" dirty="0"/>
          </a:p>
        </p:txBody>
      </p:sp>
    </p:spTree>
    <p:extLst>
      <p:ext uri="{BB962C8B-B14F-4D97-AF65-F5344CB8AC3E}">
        <p14:creationId xmlns:p14="http://schemas.microsoft.com/office/powerpoint/2010/main" val="1262267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  Πολιτική</a:t>
            </a:r>
            <a:endParaRPr lang="el-GR" b="1" dirty="0"/>
          </a:p>
        </p:txBody>
      </p:sp>
      <p:sp>
        <p:nvSpPr>
          <p:cNvPr id="3" name="Θέση περιεχομένου 2"/>
          <p:cNvSpPr>
            <a:spLocks noGrp="1"/>
          </p:cNvSpPr>
          <p:nvPr>
            <p:ph sz="half" idx="1"/>
          </p:nvPr>
        </p:nvSpPr>
        <p:spPr/>
        <p:txBody>
          <a:bodyPr>
            <a:normAutofit/>
          </a:bodyPr>
          <a:lstStyle/>
          <a:p>
            <a:pPr marL="356400" indent="-284400">
              <a:lnSpc>
                <a:spcPct val="150000"/>
              </a:lnSpc>
              <a:buFont typeface="Arial" panose="020B0604020202020204" pitchFamily="34" charset="0"/>
              <a:buChar char="•"/>
            </a:pPr>
            <a:r>
              <a:rPr lang="el-GR" sz="1300" dirty="0"/>
              <a:t>Ο Επίκουρος προώθησε μια καινοτόμο θεωρία της δικαιοσύνης ως κοινωνικό συμβόλαιο. Είπε ότι η δικαιοσύνη είναι μια συμφωνία που δεν βλάπτει ούτε βλάπτεται, και πρέπει να έχουμε ένα τέτοιο συμβόλαιο για να απολαύσουμε πλήρως τα οφέλη της συμβίωσης σε μια καλά οργανωμένη κοινωνία. Οι νόμοι και οι τιμωρίες είναι απαραίτητες για να κρατήσουν τους </a:t>
            </a:r>
            <a:r>
              <a:rPr lang="el-GR" sz="1300" dirty="0"/>
              <a:t>παραπλανημένους</a:t>
            </a:r>
            <a:r>
              <a:rPr lang="el-GR" sz="1300" dirty="0"/>
              <a:t> ανόητους στη γραμμή που διαφορετικά θα παραβιάσουν το συμβόλαιο. Αλλά ο σοφός βλέπει τη χρησιμότητα της δικαιοσύνης, και λόγω των περιορισμένων επιθυμιών του, δεν χρειάζεται να εμπλακεί στη συμπεριφορά που απαγορεύεται από τους νόμους σε κάθε περίπτωση. Οι νόμοι που είναι χρήσιμοι για την προώθηση της ευτυχίας είναι δίκαιοι, αλλά εκείνοι που δεν είναι χρήσιμοι δεν είναι μόνο. </a:t>
            </a:r>
          </a:p>
        </p:txBody>
      </p:sp>
      <p:sp>
        <p:nvSpPr>
          <p:cNvPr id="4" name="Θέση περιεχομένου 3"/>
          <p:cNvSpPr>
            <a:spLocks noGrp="1"/>
          </p:cNvSpPr>
          <p:nvPr>
            <p:ph sz="half" idx="2"/>
          </p:nvPr>
        </p:nvSpPr>
        <p:spPr/>
        <p:txBody>
          <a:bodyPr>
            <a:normAutofit/>
          </a:bodyPr>
          <a:lstStyle/>
          <a:p>
            <a:pPr marL="356400" lvl="0" indent="-284400">
              <a:lnSpc>
                <a:spcPct val="150000"/>
              </a:lnSpc>
              <a:buClr>
                <a:srgbClr val="9DBFBE"/>
              </a:buClr>
              <a:buFont typeface="Arial" panose="020B0604020202020204" pitchFamily="34" charset="0"/>
              <a:buChar char="•"/>
            </a:pPr>
            <a:r>
              <a:rPr lang="el-GR" sz="1300" dirty="0">
                <a:solidFill>
                  <a:prstClr val="black">
                    <a:lumMod val="75000"/>
                    <a:lumOff val="25000"/>
                  </a:prstClr>
                </a:solidFill>
              </a:rPr>
              <a:t>Ο Επίκουρος αποθάρρυνε τη συμμετοχή στην πολιτική, καθώς αυτό οδηγεί σε </a:t>
            </a:r>
            <a:r>
              <a:rPr lang="el-GR" sz="1300" dirty="0" smtClean="0">
                <a:solidFill>
                  <a:prstClr val="black">
                    <a:lumMod val="75000"/>
                    <a:lumOff val="25000"/>
                  </a:prstClr>
                </a:solidFill>
              </a:rPr>
              <a:t>διατάραξη </a:t>
            </a:r>
            <a:r>
              <a:rPr lang="el-GR" sz="1300" dirty="0">
                <a:solidFill>
                  <a:prstClr val="black">
                    <a:lumMod val="75000"/>
                    <a:lumOff val="25000"/>
                  </a:prstClr>
                </a:solidFill>
              </a:rPr>
              <a:t>και αναζήτηση καθεστώτος. Αντ' αυτού υποστήριξε ότι δεν </a:t>
            </a:r>
            <a:r>
              <a:rPr lang="el-GR" sz="1300" dirty="0">
                <a:solidFill>
                  <a:prstClr val="black">
                    <a:lumMod val="75000"/>
                    <a:lumOff val="25000"/>
                  </a:prstClr>
                </a:solidFill>
              </a:rPr>
              <a:t>εφιστά</a:t>
            </a:r>
            <a:r>
              <a:rPr lang="el-GR" sz="1300" dirty="0">
                <a:solidFill>
                  <a:prstClr val="black">
                    <a:lumMod val="75000"/>
                    <a:lumOff val="25000"/>
                  </a:prstClr>
                </a:solidFill>
              </a:rPr>
              <a:t> την προσοχή στον εαυτό του. Αυτή η αρχή συνοψίζεται από τη φράση lathe biōsas (λάγνος αυθάδεια),που σημαίνει "ζήστε στην αφάνεια", "περάστε τη ζωή χωρίς να επιστήσετε την προσοχή στον εαυτό σας", δηλαδή, ζήστε χωρίς να επιδιώξετε δόξα ή πλούτο ή δύναμη, αλλά ανώνυμα, απολαμβάνοντας μικρά πράγματα όπως το φαγητό, η παρέα φίλων κ.λπ.</a:t>
            </a:r>
          </a:p>
          <a:p>
            <a:endParaRPr lang="el-GR" dirty="0"/>
          </a:p>
        </p:txBody>
      </p:sp>
      <p:pic>
        <p:nvPicPr>
          <p:cNvPr id="5" name="Εικόνα 4"/>
          <p:cNvPicPr>
            <a:picLocks noChangeAspect="1"/>
          </p:cNvPicPr>
          <p:nvPr/>
        </p:nvPicPr>
        <p:blipFill>
          <a:blip r:embed="rId2"/>
          <a:stretch>
            <a:fillRect/>
          </a:stretch>
        </p:blipFill>
        <p:spPr>
          <a:xfrm>
            <a:off x="7315200" y="4381090"/>
            <a:ext cx="3322621" cy="1596380"/>
          </a:xfrm>
          <a:prstGeom prst="rect">
            <a:avLst/>
          </a:prstGeom>
        </p:spPr>
      </p:pic>
    </p:spTree>
    <p:extLst>
      <p:ext uri="{BB962C8B-B14F-4D97-AF65-F5344CB8AC3E}">
        <p14:creationId xmlns:p14="http://schemas.microsoft.com/office/powerpoint/2010/main" val="98017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980303"/>
            <a:ext cx="10058400" cy="757057"/>
          </a:xfrm>
        </p:spPr>
        <p:txBody>
          <a:bodyPr/>
          <a:lstStyle/>
          <a:p>
            <a:r>
              <a:rPr lang="el-GR" b="1" dirty="0" smtClean="0"/>
              <a:t>  Θεολογία</a:t>
            </a:r>
            <a:endParaRPr lang="el-GR" b="1" dirty="0"/>
          </a:p>
        </p:txBody>
      </p:sp>
      <p:sp>
        <p:nvSpPr>
          <p:cNvPr id="3" name="Θέση περιεχομένου 2"/>
          <p:cNvSpPr>
            <a:spLocks noGrp="1"/>
          </p:cNvSpPr>
          <p:nvPr>
            <p:ph sz="half" idx="1"/>
          </p:nvPr>
        </p:nvSpPr>
        <p:spPr/>
        <p:txBody>
          <a:bodyPr>
            <a:noAutofit/>
          </a:bodyPr>
          <a:lstStyle/>
          <a:p>
            <a:pPr marL="357750" indent="-285750">
              <a:lnSpc>
                <a:spcPct val="150000"/>
              </a:lnSpc>
              <a:buFont typeface="Arial" panose="020B0604020202020204" pitchFamily="34" charset="0"/>
              <a:buChar char="•"/>
            </a:pPr>
            <a:r>
              <a:rPr lang="el-GR" sz="1300" dirty="0" smtClean="0"/>
              <a:t>Μία συμβουλή που δίνει ο Επίκουρος στον μαθητή του είναι: «Πρώτον, πιστέψτε ότι ένας θεός είναι ένα άφθαρτο και ευλογημένο ζώο, σύμφωνα με τη γενική αντίληψη του θεού που κρατείται συνήθως, και μην αποδίδετε στο θεό τίποτα ξένο στην αδράνεια ή την απέχθειά του για την ευλόγησή του».</a:t>
            </a:r>
          </a:p>
          <a:p>
            <a:pPr marL="357750" indent="-285750">
              <a:lnSpc>
                <a:spcPct val="150000"/>
              </a:lnSpc>
              <a:buFont typeface="Arial" panose="020B0604020202020204" pitchFamily="34" charset="0"/>
              <a:buChar char="•"/>
            </a:pPr>
            <a:r>
              <a:rPr lang="el-GR" sz="1300" dirty="0" smtClean="0"/>
              <a:t> Ο Επίκουρος υποστήριξε ότι αυτός και οι οπαδοί του γνώριζαν ότι οι θεοί υπάρχουν επειδή «η γνώση μας για αυτούς είναι θέμα σαφούς και διακριτής αντίληψης», που σημαίνει ότι οι άνθρωποι μπορούν εμπειρικά να αισθανθούν τις παρουσίες τους </a:t>
            </a:r>
          </a:p>
          <a:p>
            <a:pPr marL="357750" indent="-285750">
              <a:lnSpc>
                <a:spcPct val="150000"/>
              </a:lnSpc>
              <a:buFont typeface="Arial" panose="020B0604020202020204" pitchFamily="34" charset="0"/>
              <a:buChar char="•"/>
            </a:pPr>
            <a:r>
              <a:rPr lang="el-GR" sz="1300" dirty="0" smtClean="0"/>
              <a:t>Δίδαξε ότι οι θεοί είναι ηθικά τέλειοι, αλλά αποκομμένοι και ακίνητοι όντα που ζουν στις μακρινές περιοχές του διαστρικού διαστήματος. </a:t>
            </a:r>
            <a:endParaRPr lang="el-GR" sz="1300" dirty="0"/>
          </a:p>
        </p:txBody>
      </p:sp>
      <p:sp>
        <p:nvSpPr>
          <p:cNvPr id="4" name="Θέση περιεχομένου 3"/>
          <p:cNvSpPr>
            <a:spLocks noGrp="1"/>
          </p:cNvSpPr>
          <p:nvPr>
            <p:ph sz="half" idx="2"/>
          </p:nvPr>
        </p:nvSpPr>
        <p:spPr/>
        <p:txBody>
          <a:bodyPr>
            <a:normAutofit lnSpcReduction="10000"/>
          </a:bodyPr>
          <a:lstStyle/>
          <a:p>
            <a:pPr>
              <a:lnSpc>
                <a:spcPct val="150000"/>
              </a:lnSpc>
              <a:buFont typeface="Arial" panose="020B0604020202020204" pitchFamily="34" charset="0"/>
              <a:buChar char="•"/>
            </a:pPr>
            <a:r>
              <a:rPr lang="el-GR" sz="1300" dirty="0"/>
              <a:t>Επιπλέον, υποστήριξε ότι οι θεοί είναι τόσο απολύτως τέλειοι και αποκομμένοι από τον κόσμο ότι είναι ανίκανοι να ακούσουν τις προσευχές ή τις ικεσίες ή να κάνουν ουσιαστικά τίποτα εκτός από την εξέταση των τελειοτήτων τους</a:t>
            </a:r>
            <a:r>
              <a:rPr lang="el-GR" sz="1300" dirty="0" smtClean="0"/>
              <a:t>. </a:t>
            </a:r>
            <a:r>
              <a:rPr lang="el-GR" sz="1300" dirty="0"/>
              <a:t>Στην επιστολή του προς τον Ηρόδοτο</a:t>
            </a:r>
            <a:r>
              <a:rPr lang="el-GR" sz="1300" dirty="0" smtClean="0"/>
              <a:t>, αρνείται </a:t>
            </a:r>
            <a:r>
              <a:rPr lang="el-GR" sz="1300" dirty="0"/>
              <a:t>συγκεκριμένα ότι οι θεοί έχουν οποιονδήποτε έλεγχο στα φυσικά φαινόμενα, υποστηρίζοντας ότι αυτό θα ερχόταν σε αντίθεση με τη θεμελιώδη φύση τους, η οποία είναι τέλεια, επειδή οποιοδήποτε είδος εγκόσμιας συμμετοχής θα αμαύρωνε την τελειότητά τους</a:t>
            </a:r>
            <a:r>
              <a:rPr lang="el-GR" sz="1300" dirty="0" smtClean="0"/>
              <a:t>. </a:t>
            </a:r>
            <a:r>
              <a:rPr lang="el-GR" sz="1300" dirty="0"/>
              <a:t>Προειδοποίησε περαιτέρω ότι η πεποίθηση ότι η πίστη ότι οι θεοί ελέγχουν τα φυσικά φαινόμενα θα παραπλανούσε μόνο τους ανθρώπους στην πεποίθηση της προληπτικής άποψης ότι οι θεοί τιμωρούν τους ανθρώπους για την αδικοπραξία, η οποία μόνο ενσταλάζει το φόβο και αποτρέπει τους ανθρώπους από την επίτευξη </a:t>
            </a:r>
            <a:r>
              <a:rPr lang="el-GR" sz="1300" dirty="0" smtClean="0"/>
              <a:t>αταραξία.</a:t>
            </a:r>
            <a:endParaRPr lang="el-GR" sz="1300" dirty="0"/>
          </a:p>
        </p:txBody>
      </p:sp>
    </p:spTree>
    <p:extLst>
      <p:ext uri="{BB962C8B-B14F-4D97-AF65-F5344CB8AC3E}">
        <p14:creationId xmlns:p14="http://schemas.microsoft.com/office/powerpoint/2010/main" val="61092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b="-2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840259"/>
            <a:ext cx="10058400" cy="674679"/>
          </a:xfrm>
        </p:spPr>
        <p:txBody>
          <a:bodyPr>
            <a:normAutofit/>
          </a:bodyPr>
          <a:lstStyle/>
          <a:p>
            <a:pPr algn="ctr"/>
            <a:r>
              <a:rPr lang="el-GR" sz="4000" b="1" dirty="0">
                <a:solidFill>
                  <a:schemeClr val="tx1">
                    <a:lumMod val="85000"/>
                    <a:lumOff val="15000"/>
                  </a:schemeClr>
                </a:solidFill>
              </a:rPr>
              <a:t>Αρχαίος </a:t>
            </a:r>
            <a:r>
              <a:rPr lang="el-GR" sz="4000" b="1" dirty="0">
                <a:solidFill>
                  <a:schemeClr val="tx1">
                    <a:lumMod val="85000"/>
                    <a:lumOff val="15000"/>
                  </a:schemeClr>
                </a:solidFill>
              </a:rPr>
              <a:t>Επικουρειισμός</a:t>
            </a:r>
            <a:endParaRPr lang="el-GR" sz="4000" b="1" dirty="0">
              <a:solidFill>
                <a:schemeClr val="tx1">
                  <a:lumMod val="85000"/>
                  <a:lumOff val="15000"/>
                </a:schemeClr>
              </a:solidFill>
            </a:endParaRPr>
          </a:p>
        </p:txBody>
      </p:sp>
      <p:sp>
        <p:nvSpPr>
          <p:cNvPr id="5" name="Θέση περιεχομένου 4"/>
          <p:cNvSpPr>
            <a:spLocks noGrp="1"/>
          </p:cNvSpPr>
          <p:nvPr>
            <p:ph idx="1"/>
          </p:nvPr>
        </p:nvSpPr>
        <p:spPr/>
        <p:txBody>
          <a:bodyPr>
            <a:normAutofit/>
          </a:bodyPr>
          <a:lstStyle/>
          <a:p>
            <a:pPr marL="356400" indent="-284400">
              <a:lnSpc>
                <a:spcPct val="150000"/>
              </a:lnSpc>
              <a:buClr>
                <a:schemeClr val="accent4">
                  <a:lumMod val="40000"/>
                  <a:lumOff val="60000"/>
                </a:schemeClr>
              </a:buClr>
              <a:buFont typeface="Arial" panose="020B0604020202020204" pitchFamily="34" charset="0"/>
              <a:buChar char="•"/>
            </a:pPr>
            <a:r>
              <a:rPr lang="el-GR" sz="1500" dirty="0">
                <a:solidFill>
                  <a:schemeClr val="tx1">
                    <a:lumMod val="85000"/>
                    <a:lumOff val="15000"/>
                  </a:schemeClr>
                </a:solidFill>
              </a:rPr>
              <a:t>Ο </a:t>
            </a:r>
            <a:r>
              <a:rPr lang="el-GR" sz="1500" dirty="0">
                <a:solidFill>
                  <a:schemeClr val="tx1">
                    <a:lumMod val="85000"/>
                    <a:lumOff val="15000"/>
                  </a:schemeClr>
                </a:solidFill>
              </a:rPr>
              <a:t>επικουρεανισμός</a:t>
            </a:r>
            <a:r>
              <a:rPr lang="el-GR" sz="1500" dirty="0">
                <a:solidFill>
                  <a:schemeClr val="tx1">
                    <a:lumMod val="85000"/>
                    <a:lumOff val="15000"/>
                  </a:schemeClr>
                </a:solidFill>
              </a:rPr>
              <a:t> ήταν εξαιρετικά δημοφιλής από την αρχή</a:t>
            </a:r>
            <a:r>
              <a:rPr lang="el-GR" sz="1500" dirty="0" smtClean="0">
                <a:solidFill>
                  <a:schemeClr val="tx1">
                    <a:lumMod val="85000"/>
                    <a:lumOff val="15000"/>
                  </a:schemeClr>
                </a:solidFill>
              </a:rPr>
              <a:t>. Ο </a:t>
            </a:r>
            <a:r>
              <a:rPr lang="el-GR" sz="1500" dirty="0">
                <a:solidFill>
                  <a:schemeClr val="tx1">
                    <a:lumMod val="85000"/>
                    <a:lumOff val="15000"/>
                  </a:schemeClr>
                </a:solidFill>
              </a:rPr>
              <a:t>Ε</a:t>
            </a:r>
            <a:r>
              <a:rPr lang="el-GR" sz="1500" dirty="0" smtClean="0">
                <a:solidFill>
                  <a:schemeClr val="tx1">
                    <a:lumMod val="85000"/>
                    <a:lumOff val="15000"/>
                  </a:schemeClr>
                </a:solidFill>
              </a:rPr>
              <a:t>πίκουρος ήταν ο πιο θαυμαστός </a:t>
            </a:r>
            <a:r>
              <a:rPr lang="el-GR" sz="1500" dirty="0">
                <a:solidFill>
                  <a:schemeClr val="tx1">
                    <a:lumMod val="85000"/>
                    <a:lumOff val="15000"/>
                  </a:schemeClr>
                </a:solidFill>
              </a:rPr>
              <a:t>και ταυτόχρονα </a:t>
            </a:r>
            <a:r>
              <a:rPr lang="el-GR" sz="1500" dirty="0" smtClean="0">
                <a:solidFill>
                  <a:schemeClr val="tx1">
                    <a:lumMod val="85000"/>
                    <a:lumOff val="15000"/>
                  </a:schemeClr>
                </a:solidFill>
              </a:rPr>
              <a:t>ο πιο περιφρονημένος </a:t>
            </a:r>
            <a:r>
              <a:rPr lang="el-GR" sz="1500" dirty="0">
                <a:solidFill>
                  <a:schemeClr val="tx1">
                    <a:lumMod val="85000"/>
                    <a:lumOff val="15000"/>
                  </a:schemeClr>
                </a:solidFill>
              </a:rPr>
              <a:t>φιλόσοφος στη Μεσόγειο για τους επόμενους σχεδόν πέντε αιώνες. Ο </a:t>
            </a:r>
            <a:r>
              <a:rPr lang="el-GR" sz="1500" dirty="0">
                <a:solidFill>
                  <a:schemeClr val="tx1">
                    <a:lumMod val="85000"/>
                    <a:lumOff val="15000"/>
                  </a:schemeClr>
                </a:solidFill>
              </a:rPr>
              <a:t>επικουρειισμός</a:t>
            </a:r>
            <a:r>
              <a:rPr lang="el-GR" sz="1500" dirty="0">
                <a:solidFill>
                  <a:schemeClr val="tx1">
                    <a:lumMod val="85000"/>
                    <a:lumOff val="15000"/>
                  </a:schemeClr>
                </a:solidFill>
              </a:rPr>
              <a:t> ήταν μια διαβόητα συντηρητική φιλοσοφική </a:t>
            </a:r>
            <a:r>
              <a:rPr lang="el-GR" sz="1500" dirty="0" smtClean="0">
                <a:solidFill>
                  <a:schemeClr val="tx1">
                    <a:lumMod val="85000"/>
                    <a:lumOff val="15000"/>
                  </a:schemeClr>
                </a:solidFill>
              </a:rPr>
              <a:t>σχολή, αν </a:t>
            </a:r>
            <a:r>
              <a:rPr lang="el-GR" sz="1500" dirty="0">
                <a:solidFill>
                  <a:schemeClr val="tx1">
                    <a:lumMod val="85000"/>
                    <a:lumOff val="15000"/>
                  </a:schemeClr>
                </a:solidFill>
              </a:rPr>
              <a:t>και οι </a:t>
            </a:r>
            <a:r>
              <a:rPr lang="el-GR" sz="1500" dirty="0" smtClean="0">
                <a:solidFill>
                  <a:schemeClr val="tx1">
                    <a:lumMod val="85000"/>
                    <a:lumOff val="15000"/>
                  </a:schemeClr>
                </a:solidFill>
              </a:rPr>
              <a:t>πιο </a:t>
            </a:r>
            <a:r>
              <a:rPr lang="el-GR" sz="1500" dirty="0">
                <a:solidFill>
                  <a:schemeClr val="tx1">
                    <a:lumMod val="85000"/>
                    <a:lumOff val="15000"/>
                  </a:schemeClr>
                </a:solidFill>
              </a:rPr>
              <a:t>πρόσφατοι οπαδοί του Επίκουρου επέκτειναν στη φιλοσοφία του, διατήρησαν δογματικά αυτό που ο ίδιος είχε διδάξει αρχικά χωρίς </a:t>
            </a:r>
            <a:r>
              <a:rPr lang="el-GR" sz="1500" dirty="0" smtClean="0">
                <a:solidFill>
                  <a:schemeClr val="tx1">
                    <a:lumMod val="85000"/>
                    <a:lumOff val="15000"/>
                  </a:schemeClr>
                </a:solidFill>
              </a:rPr>
              <a:t>τροποποίηση. </a:t>
            </a:r>
          </a:p>
          <a:p>
            <a:pPr marL="356400" indent="-284400">
              <a:lnSpc>
                <a:spcPct val="150000"/>
              </a:lnSpc>
              <a:buClr>
                <a:schemeClr val="accent4">
                  <a:lumMod val="40000"/>
                  <a:lumOff val="60000"/>
                </a:schemeClr>
              </a:buClr>
              <a:buFont typeface="Arial" panose="020B0604020202020204" pitchFamily="34" charset="0"/>
              <a:buChar char="•"/>
            </a:pPr>
            <a:r>
              <a:rPr lang="el-GR" sz="1500" dirty="0">
                <a:solidFill>
                  <a:schemeClr val="tx1">
                    <a:lumMod val="85000"/>
                    <a:lumOff val="15000"/>
                  </a:schemeClr>
                </a:solidFill>
              </a:rPr>
              <a:t>Οι θαυμαστές του σεβάστηκαν τις παροιμίες του ως θείοι </a:t>
            </a:r>
            <a:r>
              <a:rPr lang="el-GR" sz="1500" dirty="0" smtClean="0">
                <a:solidFill>
                  <a:schemeClr val="tx1">
                    <a:lumMod val="85000"/>
                    <a:lumOff val="15000"/>
                  </a:schemeClr>
                </a:solidFill>
              </a:rPr>
              <a:t>χρησμοί </a:t>
            </a:r>
            <a:r>
              <a:rPr lang="el-GR" sz="1500" dirty="0">
                <a:solidFill>
                  <a:schemeClr val="tx1">
                    <a:lumMod val="85000"/>
                    <a:lumOff val="15000"/>
                  </a:schemeClr>
                </a:solidFill>
              </a:rPr>
              <a:t>ενώ </a:t>
            </a:r>
            <a:r>
              <a:rPr lang="el-GR" sz="1500" dirty="0" smtClean="0">
                <a:solidFill>
                  <a:schemeClr val="tx1">
                    <a:lumMod val="85000"/>
                    <a:lumOff val="15000"/>
                  </a:schemeClr>
                </a:solidFill>
              </a:rPr>
              <a:t>οι </a:t>
            </a:r>
            <a:r>
              <a:rPr lang="el-GR" sz="1500" dirty="0">
                <a:solidFill>
                  <a:schemeClr val="tx1">
                    <a:lumMod val="85000"/>
                    <a:lumOff val="15000"/>
                  </a:schemeClr>
                </a:solidFill>
              </a:rPr>
              <a:t>αντίπαλοι των διδασκαλιών του τον κατήγγειλαν με </a:t>
            </a:r>
            <a:r>
              <a:rPr lang="el-GR" sz="1500" dirty="0" smtClean="0">
                <a:solidFill>
                  <a:schemeClr val="tx1">
                    <a:lumMod val="85000"/>
                    <a:lumOff val="15000"/>
                  </a:schemeClr>
                </a:solidFill>
              </a:rPr>
              <a:t>ένταση </a:t>
            </a:r>
            <a:r>
              <a:rPr lang="el-GR" sz="1500" dirty="0">
                <a:solidFill>
                  <a:schemeClr val="tx1">
                    <a:lumMod val="85000"/>
                    <a:lumOff val="15000"/>
                  </a:schemeClr>
                </a:solidFill>
              </a:rPr>
              <a:t>και </a:t>
            </a:r>
            <a:r>
              <a:rPr lang="el-GR" sz="1500" dirty="0" smtClean="0">
                <a:solidFill>
                  <a:schemeClr val="tx1">
                    <a:lumMod val="85000"/>
                    <a:lumOff val="15000"/>
                  </a:schemeClr>
                </a:solidFill>
              </a:rPr>
              <a:t>επιμονή.</a:t>
            </a:r>
          </a:p>
          <a:p>
            <a:pPr marL="356400" indent="-284400">
              <a:lnSpc>
                <a:spcPct val="150000"/>
              </a:lnSpc>
              <a:buClr>
                <a:schemeClr val="accent4">
                  <a:lumMod val="40000"/>
                  <a:lumOff val="60000"/>
                </a:schemeClr>
              </a:buClr>
              <a:buFont typeface="Arial" panose="020B0604020202020204" pitchFamily="34" charset="0"/>
              <a:buChar char="•"/>
            </a:pPr>
            <a:r>
              <a:rPr lang="el-GR" sz="1500" dirty="0" smtClean="0">
                <a:solidFill>
                  <a:schemeClr val="tx1">
                    <a:lumMod val="85000"/>
                    <a:lumOff val="15000"/>
                  </a:schemeClr>
                </a:solidFill>
              </a:rPr>
              <a:t>Τον 1</a:t>
            </a:r>
            <a:r>
              <a:rPr lang="el-GR" sz="1500" baseline="30000" dirty="0" smtClean="0">
                <a:solidFill>
                  <a:schemeClr val="tx1">
                    <a:lumMod val="85000"/>
                    <a:lumOff val="15000"/>
                  </a:schemeClr>
                </a:solidFill>
              </a:rPr>
              <a:t>ο</a:t>
            </a:r>
            <a:r>
              <a:rPr lang="el-GR" sz="1500" dirty="0" smtClean="0">
                <a:solidFill>
                  <a:schemeClr val="tx1">
                    <a:lumMod val="85000"/>
                    <a:lumOff val="15000"/>
                  </a:schemeClr>
                </a:solidFill>
              </a:rPr>
              <a:t> και </a:t>
            </a:r>
            <a:r>
              <a:rPr lang="el-GR" sz="1500" dirty="0">
                <a:solidFill>
                  <a:schemeClr val="tx1">
                    <a:lumMod val="85000"/>
                    <a:lumOff val="15000"/>
                  </a:schemeClr>
                </a:solidFill>
              </a:rPr>
              <a:t>τον </a:t>
            </a:r>
            <a:r>
              <a:rPr lang="el-GR" sz="1500" dirty="0" smtClean="0">
                <a:solidFill>
                  <a:schemeClr val="tx1">
                    <a:lumMod val="85000"/>
                    <a:lumOff val="15000"/>
                  </a:schemeClr>
                </a:solidFill>
              </a:rPr>
              <a:t>2</a:t>
            </a:r>
            <a:r>
              <a:rPr lang="el-GR" sz="1500" baseline="30000" dirty="0" smtClean="0">
                <a:solidFill>
                  <a:schemeClr val="tx1">
                    <a:lumMod val="85000"/>
                    <a:lumOff val="15000"/>
                  </a:schemeClr>
                </a:solidFill>
              </a:rPr>
              <a:t>ο</a:t>
            </a:r>
            <a:r>
              <a:rPr lang="el-GR" sz="1500" dirty="0" smtClean="0">
                <a:solidFill>
                  <a:schemeClr val="tx1">
                    <a:lumMod val="85000"/>
                    <a:lumOff val="15000"/>
                  </a:schemeClr>
                </a:solidFill>
              </a:rPr>
              <a:t> αι. μ.Χ., </a:t>
            </a:r>
            <a:r>
              <a:rPr lang="el-GR" sz="1500" dirty="0">
                <a:solidFill>
                  <a:schemeClr val="tx1">
                    <a:lumMod val="85000"/>
                    <a:lumOff val="15000"/>
                  </a:schemeClr>
                </a:solidFill>
              </a:rPr>
              <a:t>ο </a:t>
            </a:r>
            <a:r>
              <a:rPr lang="el-GR" sz="1500" dirty="0">
                <a:solidFill>
                  <a:schemeClr val="tx1">
                    <a:lumMod val="85000"/>
                    <a:lumOff val="15000"/>
                  </a:schemeClr>
                </a:solidFill>
              </a:rPr>
              <a:t>Επικουρειισμός</a:t>
            </a:r>
            <a:r>
              <a:rPr lang="el-GR" sz="1500" dirty="0">
                <a:solidFill>
                  <a:schemeClr val="tx1">
                    <a:lumMod val="85000"/>
                    <a:lumOff val="15000"/>
                  </a:schemeClr>
                </a:solidFill>
              </a:rPr>
              <a:t> άρχισε σταδιακά να μειώνεται καθώς </a:t>
            </a:r>
            <a:r>
              <a:rPr lang="el-GR" sz="1500" dirty="0" smtClean="0">
                <a:solidFill>
                  <a:schemeClr val="tx1">
                    <a:lumMod val="85000"/>
                    <a:lumOff val="15000"/>
                  </a:schemeClr>
                </a:solidFill>
              </a:rPr>
              <a:t>ήταν αντίθετος </a:t>
            </a:r>
            <a:r>
              <a:rPr lang="el-GR" sz="1500" dirty="0">
                <a:solidFill>
                  <a:schemeClr val="tx1">
                    <a:lumMod val="85000"/>
                    <a:lumOff val="15000"/>
                  </a:schemeClr>
                </a:solidFill>
              </a:rPr>
              <a:t>με τις νέες χριστιανικές διδασκαλίες </a:t>
            </a:r>
            <a:r>
              <a:rPr lang="el-GR" sz="1500" dirty="0" smtClean="0">
                <a:solidFill>
                  <a:schemeClr val="tx1">
                    <a:lumMod val="85000"/>
                    <a:lumOff val="15000"/>
                  </a:schemeClr>
                </a:solidFill>
              </a:rPr>
              <a:t>που γρήγορα </a:t>
            </a:r>
            <a:r>
              <a:rPr lang="el-GR" sz="1500" dirty="0">
                <a:solidFill>
                  <a:schemeClr val="tx1">
                    <a:lumMod val="85000"/>
                    <a:lumOff val="15000"/>
                  </a:schemeClr>
                </a:solidFill>
              </a:rPr>
              <a:t>επεκτεινόταν σε όλη τη ρωμαϊκή αυτοκρατορία.</a:t>
            </a:r>
          </a:p>
        </p:txBody>
      </p:sp>
    </p:spTree>
    <p:extLst>
      <p:ext uri="{BB962C8B-B14F-4D97-AF65-F5344CB8AC3E}">
        <p14:creationId xmlns:p14="http://schemas.microsoft.com/office/powerpoint/2010/main" val="1567050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78" y="766118"/>
            <a:ext cx="10058400" cy="781771"/>
          </a:xfrm>
        </p:spPr>
        <p:txBody>
          <a:bodyPr/>
          <a:lstStyle/>
          <a:p>
            <a:pPr algn="ctr"/>
            <a:r>
              <a:rPr lang="el-GR" dirty="0" smtClean="0"/>
              <a:t>  </a:t>
            </a:r>
            <a:r>
              <a:rPr lang="el-GR" b="1" dirty="0" smtClean="0"/>
              <a:t>Μεσαίωνας</a:t>
            </a:r>
            <a:endParaRPr lang="el-GR" b="1" dirty="0"/>
          </a:p>
        </p:txBody>
      </p:sp>
      <p:sp>
        <p:nvSpPr>
          <p:cNvPr id="3" name="Θέση περιεχομένου 2"/>
          <p:cNvSpPr>
            <a:spLocks noGrp="1"/>
          </p:cNvSpPr>
          <p:nvPr>
            <p:ph sz="half" idx="1"/>
          </p:nvPr>
        </p:nvSpPr>
        <p:spPr>
          <a:xfrm>
            <a:off x="1097278" y="1845733"/>
            <a:ext cx="5188192" cy="3475909"/>
          </a:xfrm>
        </p:spPr>
        <p:txBody>
          <a:bodyPr>
            <a:noAutofit/>
          </a:bodyPr>
          <a:lstStyle/>
          <a:p>
            <a:pPr marL="356400" indent="-284400">
              <a:lnSpc>
                <a:spcPct val="150000"/>
              </a:lnSpc>
              <a:buFont typeface="Arial" panose="020B0604020202020204" pitchFamily="34" charset="0"/>
              <a:buChar char="•"/>
            </a:pPr>
            <a:r>
              <a:rPr lang="el-GR" sz="1200" dirty="0"/>
              <a:t>Κατά τον Μεσαίωνα οι ιδέες του Επίκουρου δεν ήταν και τόσο εύκολα αποδεκτές. Έμεινε, όμως στη μνήμη όλων των μορφωμένων ως φιλόσοφος. Για περισσότερο από χίλια διακόσια χρόνια, οι ύποπτοι για «Επικουρισμό» δοκίμαζαν την πυρά, καθώς η Επικούρεια φιλοσοφία δεν θύμιζε πλέον παρά την τέχνη μιας ακραίας ηδονιστικής και απολαυστικής ζωής. </a:t>
            </a:r>
            <a:r>
              <a:rPr lang="el-GR" sz="1200" dirty="0" smtClean="0"/>
              <a:t>Λάτρης </a:t>
            </a:r>
            <a:r>
              <a:rPr lang="el-GR" sz="1200" dirty="0"/>
              <a:t>του οίνου, της καλοπέρασης, της καλοφαγίας και των απολαύσεων. </a:t>
            </a:r>
            <a:endParaRPr lang="el-GR" sz="1200" dirty="0" smtClean="0"/>
          </a:p>
          <a:p>
            <a:pPr marL="356400" indent="-284400">
              <a:lnSpc>
                <a:spcPct val="150000"/>
              </a:lnSpc>
              <a:buFont typeface="Arial" panose="020B0604020202020204" pitchFamily="34" charset="0"/>
              <a:buChar char="•"/>
            </a:pPr>
            <a:r>
              <a:rPr lang="el-GR" sz="1200" dirty="0" smtClean="0"/>
              <a:t>Η </a:t>
            </a:r>
            <a:r>
              <a:rPr lang="el-GR" sz="1200" dirty="0"/>
              <a:t>ευτυχία των Επικούρειων, όπως την παρουσίαζαν στην Δύση ανά τους αιώνες, είναι η ευτυχία της κοιλιάς, σε όλες της τις καταστάσεις και τις υπερβολές. </a:t>
            </a:r>
            <a:r>
              <a:rPr lang="el-GR" sz="1200" dirty="0" smtClean="0"/>
              <a:t>Επειδή </a:t>
            </a:r>
            <a:r>
              <a:rPr lang="el-GR" sz="1200" dirty="0"/>
              <a:t>η ευτυχία, σύμφωνα με την φιλοσοφία του Επίκουρου, βρίσκεται στον αντίποδα της αχαλίνωτης απόλαυσης. Καμία σχέση </a:t>
            </a:r>
            <a:r>
              <a:rPr lang="el-GR" sz="1200" dirty="0" smtClean="0"/>
              <a:t>με φαγοπότια</a:t>
            </a:r>
            <a:r>
              <a:rPr lang="el-GR" sz="1200" dirty="0"/>
              <a:t>, μεθοκόπια ή τεχνητούς παράδεισους. Αντίθετα, αυτή η φρόνιμη ευτυχία έχει εντυπωσιακή λιτότητα.</a:t>
            </a:r>
          </a:p>
        </p:txBody>
      </p:sp>
      <p:pic>
        <p:nvPicPr>
          <p:cNvPr id="5" name="Εικόνα 4"/>
          <p:cNvPicPr>
            <a:picLocks noChangeAspect="1"/>
          </p:cNvPicPr>
          <p:nvPr/>
        </p:nvPicPr>
        <p:blipFill>
          <a:blip r:embed="rId2"/>
          <a:stretch>
            <a:fillRect/>
          </a:stretch>
        </p:blipFill>
        <p:spPr>
          <a:xfrm>
            <a:off x="7498285" y="2355649"/>
            <a:ext cx="2095500" cy="2797555"/>
          </a:xfrm>
          <a:prstGeom prst="rect">
            <a:avLst/>
          </a:prstGeom>
        </p:spPr>
      </p:pic>
      <p:sp>
        <p:nvSpPr>
          <p:cNvPr id="6" name="TextBox 5"/>
          <p:cNvSpPr txBox="1"/>
          <p:nvPr/>
        </p:nvSpPr>
        <p:spPr>
          <a:xfrm>
            <a:off x="9593785" y="2307877"/>
            <a:ext cx="1729946" cy="2893100"/>
          </a:xfrm>
          <a:prstGeom prst="rect">
            <a:avLst/>
          </a:prstGeom>
          <a:noFill/>
        </p:spPr>
        <p:txBody>
          <a:bodyPr wrap="square" rtlCol="0">
            <a:spAutoFit/>
          </a:bodyPr>
          <a:lstStyle/>
          <a:p>
            <a:r>
              <a:rPr lang="el-GR" sz="1300" i="1" dirty="0">
                <a:solidFill>
                  <a:schemeClr val="tx1">
                    <a:lumMod val="65000"/>
                    <a:lumOff val="35000"/>
                  </a:schemeClr>
                </a:solidFill>
              </a:rPr>
              <a:t>Ο </a:t>
            </a:r>
            <a:r>
              <a:rPr lang="el-GR" sz="1300" i="1" dirty="0">
                <a:solidFill>
                  <a:schemeClr val="tx1">
                    <a:lumMod val="65000"/>
                    <a:lumOff val="35000"/>
                  </a:schemeClr>
                </a:solidFill>
              </a:rPr>
              <a:t>Δάντης</a:t>
            </a:r>
            <a:r>
              <a:rPr lang="el-GR" sz="1300" i="1" dirty="0">
                <a:solidFill>
                  <a:schemeClr val="tx1">
                    <a:lumMod val="65000"/>
                    <a:lumOff val="35000"/>
                  </a:schemeClr>
                </a:solidFill>
              </a:rPr>
              <a:t> </a:t>
            </a:r>
            <a:r>
              <a:rPr lang="el-GR" sz="1300" i="1" dirty="0">
                <a:solidFill>
                  <a:schemeClr val="tx1">
                    <a:lumMod val="65000"/>
                    <a:lumOff val="35000"/>
                  </a:schemeClr>
                </a:solidFill>
              </a:rPr>
              <a:t>Αλιγκιέρι</a:t>
            </a:r>
            <a:r>
              <a:rPr lang="el-GR" sz="1300" i="1" dirty="0">
                <a:solidFill>
                  <a:schemeClr val="tx1">
                    <a:lumMod val="65000"/>
                    <a:lumOff val="35000"/>
                  </a:schemeClr>
                </a:solidFill>
              </a:rPr>
              <a:t> συναντά τον Επίκουρο στην Κόλαση του στον Έκτο Κύκλο της Κόλασης, όπου αυτός και οι οπαδοί του φυλακίζονται σε φλεγόμενα φέρετρα επειδή πίστεψαν ότι η ψυχή πεθαίνει με το σώμα</a:t>
            </a:r>
            <a:r>
              <a:rPr lang="el-GR" sz="1300" i="1" dirty="0" smtClean="0">
                <a:solidFill>
                  <a:schemeClr val="tx1">
                    <a:lumMod val="65000"/>
                    <a:lumOff val="35000"/>
                  </a:schemeClr>
                </a:solidFill>
              </a:rPr>
              <a:t>, που παρουσιάζεται </a:t>
            </a:r>
            <a:r>
              <a:rPr lang="el-GR" sz="1300" i="1" dirty="0">
                <a:solidFill>
                  <a:schemeClr val="tx1">
                    <a:lumMod val="65000"/>
                    <a:lumOff val="35000"/>
                  </a:schemeClr>
                </a:solidFill>
              </a:rPr>
              <a:t>εδώ σε μια απεικόνιση του </a:t>
            </a:r>
            <a:r>
              <a:rPr lang="el-GR" sz="1300" i="1" dirty="0">
                <a:solidFill>
                  <a:schemeClr val="tx1">
                    <a:lumMod val="65000"/>
                    <a:lumOff val="35000"/>
                  </a:schemeClr>
                </a:solidFill>
              </a:rPr>
              <a:t>Gustave</a:t>
            </a:r>
            <a:r>
              <a:rPr lang="el-GR" sz="1300" i="1" dirty="0">
                <a:solidFill>
                  <a:schemeClr val="tx1">
                    <a:lumMod val="65000"/>
                    <a:lumOff val="35000"/>
                  </a:schemeClr>
                </a:solidFill>
              </a:rPr>
              <a:t> </a:t>
            </a:r>
            <a:r>
              <a:rPr lang="el-GR" sz="1300" i="1" dirty="0">
                <a:solidFill>
                  <a:schemeClr val="tx1">
                    <a:lumMod val="65000"/>
                    <a:lumOff val="35000"/>
                  </a:schemeClr>
                </a:solidFill>
              </a:rPr>
              <a:t>Doré</a:t>
            </a:r>
            <a:r>
              <a:rPr lang="el-GR" sz="1300" i="1" dirty="0">
                <a:solidFill>
                  <a:schemeClr val="tx1">
                    <a:lumMod val="65000"/>
                    <a:lumOff val="35000"/>
                  </a:schemeClr>
                </a:solidFill>
              </a:rPr>
              <a:t>.</a:t>
            </a:r>
          </a:p>
        </p:txBody>
      </p:sp>
    </p:spTree>
    <p:extLst>
      <p:ext uri="{BB962C8B-B14F-4D97-AF65-F5344CB8AC3E}">
        <p14:creationId xmlns:p14="http://schemas.microsoft.com/office/powerpoint/2010/main" val="111897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469556"/>
            <a:ext cx="10058400" cy="1086571"/>
          </a:xfrm>
        </p:spPr>
        <p:txBody>
          <a:bodyPr/>
          <a:lstStyle/>
          <a:p>
            <a:pPr algn="ctr"/>
            <a:r>
              <a:rPr lang="el-GR" b="1" dirty="0" smtClean="0"/>
              <a:t>Διαφωτισμός και μετέπειτα χρόνια</a:t>
            </a:r>
            <a:endParaRPr lang="el-GR" b="1" dirty="0"/>
          </a:p>
        </p:txBody>
      </p:sp>
      <p:sp>
        <p:nvSpPr>
          <p:cNvPr id="3" name="Θέση περιεχομένου 2"/>
          <p:cNvSpPr>
            <a:spLocks noGrp="1"/>
          </p:cNvSpPr>
          <p:nvPr>
            <p:ph idx="1"/>
          </p:nvPr>
        </p:nvSpPr>
        <p:spPr>
          <a:xfrm>
            <a:off x="1097280" y="1845734"/>
            <a:ext cx="6045904" cy="4023360"/>
          </a:xfrm>
        </p:spPr>
        <p:txBody>
          <a:bodyPr>
            <a:normAutofit/>
          </a:bodyPr>
          <a:lstStyle/>
          <a:p>
            <a:pPr marL="356400" indent="-284400">
              <a:lnSpc>
                <a:spcPct val="150000"/>
              </a:lnSpc>
              <a:buFont typeface="Arial" panose="020B0604020202020204" pitchFamily="34" charset="0"/>
              <a:buChar char="•"/>
            </a:pPr>
            <a:r>
              <a:rPr lang="el-GR" sz="1300" dirty="0"/>
              <a:t>Ο </a:t>
            </a:r>
            <a:r>
              <a:rPr lang="el-GR" sz="1300" dirty="0"/>
              <a:t>επικουρειισμός</a:t>
            </a:r>
            <a:r>
              <a:rPr lang="el-GR" sz="1300" dirty="0"/>
              <a:t> άρχιζε να χάνει τις ενώσεις του με την αδιάκριτη και ακόρεστη λαιμαργία, η οποία ήταν χαρακτηριστική της φήμης της από την αρχαιότητα. Αντ' αυτού, η λέξη «</a:t>
            </a:r>
            <a:r>
              <a:rPr lang="el-GR" sz="1300" dirty="0"/>
              <a:t>epicure</a:t>
            </a:r>
            <a:r>
              <a:rPr lang="el-GR" sz="1300" dirty="0"/>
              <a:t>» άρχισε να αναφέρεται σε ένα πρόσωπο με την εξαιρετικά εκλεπτυσμένη προτίμηση στα τρόφιμα.</a:t>
            </a:r>
          </a:p>
          <a:p>
            <a:pPr marL="356400" indent="-284400">
              <a:lnSpc>
                <a:spcPct val="150000"/>
              </a:lnSpc>
              <a:buFont typeface="Arial" panose="020B0604020202020204" pitchFamily="34" charset="0"/>
              <a:buChar char="•"/>
            </a:pPr>
            <a:r>
              <a:rPr lang="el-GR" sz="1300" dirty="0"/>
              <a:t>Πολλοί στοχαστές με τη συμπάθεια προς το Διαφωτισμό </a:t>
            </a:r>
            <a:r>
              <a:rPr lang="el-GR" sz="1300" dirty="0" smtClean="0"/>
              <a:t>ενέκριναν τον </a:t>
            </a:r>
            <a:r>
              <a:rPr lang="el-GR" sz="1300" dirty="0"/>
              <a:t>Epicureanism</a:t>
            </a:r>
            <a:r>
              <a:rPr lang="el-GR" sz="1300" dirty="0"/>
              <a:t> ως αξιοθαύμαστη ηθική φιλοσοφία. </a:t>
            </a:r>
            <a:endParaRPr lang="el-GR" sz="1300" dirty="0" smtClean="0"/>
          </a:p>
          <a:p>
            <a:pPr marL="356400" indent="-284400">
              <a:lnSpc>
                <a:spcPct val="150000"/>
              </a:lnSpc>
              <a:buFont typeface="Arial" panose="020B0604020202020204" pitchFamily="34" charset="0"/>
              <a:buChar char="•"/>
            </a:pPr>
            <a:r>
              <a:rPr lang="el-GR" sz="1300" dirty="0"/>
              <a:t>Ο Γερμανός φιλόσοφος Καρλ Μαρξ έβλεπε τον Επίκουρο ως δογματικό εμπειριστή, του οποίου η κοσμοθεωρία είναι εσωτερικά συνεπής και πρακτικά εφαρμόσιμη. </a:t>
            </a:r>
            <a:endParaRPr lang="el-GR" sz="1300" dirty="0" smtClean="0"/>
          </a:p>
          <a:p>
            <a:pPr marL="356400" indent="-284400">
              <a:lnSpc>
                <a:spcPct val="150000"/>
              </a:lnSpc>
              <a:buFont typeface="Arial" panose="020B0604020202020204" pitchFamily="34" charset="0"/>
              <a:buChar char="•"/>
            </a:pPr>
            <a:r>
              <a:rPr lang="el-GR" sz="1300" dirty="0"/>
              <a:t>Το ακαδημαϊκό ενδιαφέρον για τον Επίκουρο και άλλους ελληνιστές φιλοσόφους αυξήθηκε κατά τα τέλη του εικοστού και των αρχών του 21ου αιώνα</a:t>
            </a:r>
          </a:p>
        </p:txBody>
      </p:sp>
      <p:pic>
        <p:nvPicPr>
          <p:cNvPr id="4" name="Εικόνα 3"/>
          <p:cNvPicPr>
            <a:picLocks noChangeAspect="1"/>
          </p:cNvPicPr>
          <p:nvPr/>
        </p:nvPicPr>
        <p:blipFill>
          <a:blip r:embed="rId2"/>
          <a:stretch>
            <a:fillRect/>
          </a:stretch>
        </p:blipFill>
        <p:spPr>
          <a:xfrm>
            <a:off x="8608541" y="2017306"/>
            <a:ext cx="2248929" cy="2622077"/>
          </a:xfrm>
          <a:prstGeom prst="rect">
            <a:avLst/>
          </a:prstGeom>
        </p:spPr>
      </p:pic>
      <p:sp>
        <p:nvSpPr>
          <p:cNvPr id="5" name="TextBox 4"/>
          <p:cNvSpPr txBox="1"/>
          <p:nvPr/>
        </p:nvSpPr>
        <p:spPr>
          <a:xfrm>
            <a:off x="8344929" y="4639383"/>
            <a:ext cx="2899719" cy="1092607"/>
          </a:xfrm>
          <a:prstGeom prst="rect">
            <a:avLst/>
          </a:prstGeom>
          <a:noFill/>
        </p:spPr>
        <p:txBody>
          <a:bodyPr wrap="square" rtlCol="0">
            <a:spAutoFit/>
          </a:bodyPr>
          <a:lstStyle>
            <a:defPPr>
              <a:defRPr lang="el-GR"/>
            </a:defPPr>
          </a:lstStyle>
          <a:p>
            <a:r>
              <a:rPr lang="el-GR" sz="1300" i="1" dirty="0">
                <a:solidFill>
                  <a:schemeClr val="tx1">
                    <a:lumMod val="65000"/>
                    <a:lumOff val="35000"/>
                  </a:schemeClr>
                </a:solidFill>
              </a:rPr>
              <a:t>Ο Γάλλος ιερέας και φιλόσοφος </a:t>
            </a:r>
            <a:r>
              <a:rPr lang="el-GR" sz="1300" i="1" dirty="0">
                <a:solidFill>
                  <a:schemeClr val="tx1">
                    <a:lumMod val="65000"/>
                    <a:lumOff val="35000"/>
                  </a:schemeClr>
                </a:solidFill>
              </a:rPr>
              <a:t>Pierre</a:t>
            </a:r>
            <a:r>
              <a:rPr lang="el-GR" sz="1300" i="1" dirty="0">
                <a:solidFill>
                  <a:schemeClr val="tx1">
                    <a:lumMod val="65000"/>
                    <a:lumOff val="35000"/>
                  </a:schemeClr>
                </a:solidFill>
              </a:rPr>
              <a:t> </a:t>
            </a:r>
            <a:r>
              <a:rPr lang="el-GR" sz="1300" i="1" dirty="0">
                <a:solidFill>
                  <a:schemeClr val="tx1">
                    <a:lumMod val="65000"/>
                    <a:lumOff val="35000"/>
                  </a:schemeClr>
                </a:solidFill>
              </a:rPr>
              <a:t>Gassendi</a:t>
            </a:r>
            <a:r>
              <a:rPr lang="el-GR" sz="1300" i="1" dirty="0">
                <a:solidFill>
                  <a:schemeClr val="tx1">
                    <a:lumMod val="65000"/>
                    <a:lumOff val="35000"/>
                  </a:schemeClr>
                </a:solidFill>
              </a:rPr>
              <a:t> είναι υπεύθυνος για την αναβίωση του </a:t>
            </a:r>
            <a:r>
              <a:rPr lang="el-GR" sz="1300" i="1" dirty="0">
                <a:solidFill>
                  <a:schemeClr val="tx1">
                    <a:lumMod val="65000"/>
                    <a:lumOff val="35000"/>
                  </a:schemeClr>
                </a:solidFill>
              </a:rPr>
              <a:t>Επικουρειισμού</a:t>
            </a:r>
            <a:r>
              <a:rPr lang="el-GR" sz="1300" i="1" dirty="0">
                <a:solidFill>
                  <a:schemeClr val="tx1">
                    <a:lumMod val="65000"/>
                    <a:lumOff val="35000"/>
                  </a:schemeClr>
                </a:solidFill>
              </a:rPr>
              <a:t> στον νεωτερισμό ως εναλλακτική λύση στον αριστοτελισμό.</a:t>
            </a:r>
          </a:p>
        </p:txBody>
      </p:sp>
    </p:spTree>
    <p:extLst>
      <p:ext uri="{BB962C8B-B14F-4D97-AF65-F5344CB8AC3E}">
        <p14:creationId xmlns:p14="http://schemas.microsoft.com/office/powerpoint/2010/main" val="5921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94359"/>
            <a:ext cx="3200400" cy="1918182"/>
          </a:xfrm>
        </p:spPr>
        <p:txBody>
          <a:bodyPr>
            <a:normAutofit fontScale="90000"/>
          </a:bodyPr>
          <a:lstStyle/>
          <a:p>
            <a:r>
              <a:rPr lang="el-GR" b="1" u="sng" dirty="0"/>
              <a:t>Η Επικούρεια φιλοσοφία στη σύγχρονη εποχή</a:t>
            </a:r>
            <a:r>
              <a:rPr lang="el-GR" dirty="0"/>
              <a:t/>
            </a:r>
            <a:br>
              <a:rPr lang="el-GR" dirty="0"/>
            </a:br>
            <a:endParaRPr lang="el-GR" dirty="0"/>
          </a:p>
        </p:txBody>
      </p:sp>
      <p:pic>
        <p:nvPicPr>
          <p:cNvPr id="5" name="Θέση περιεχομένου 4"/>
          <p:cNvPicPr>
            <a:picLocks noGrp="1" noChangeAspect="1"/>
          </p:cNvPicPr>
          <p:nvPr>
            <p:ph idx="1"/>
          </p:nvPr>
        </p:nvPicPr>
        <p:blipFill>
          <a:blip r:embed="rId2"/>
          <a:stretch>
            <a:fillRect/>
          </a:stretch>
        </p:blipFill>
        <p:spPr>
          <a:xfrm>
            <a:off x="5342238" y="594359"/>
            <a:ext cx="2500184" cy="2816106"/>
          </a:xfrm>
          <a:prstGeom prst="rect">
            <a:avLst/>
          </a:prstGeom>
        </p:spPr>
      </p:pic>
      <p:sp>
        <p:nvSpPr>
          <p:cNvPr id="4" name="Θέση κειμένου 3"/>
          <p:cNvSpPr>
            <a:spLocks noGrp="1"/>
          </p:cNvSpPr>
          <p:nvPr>
            <p:ph type="body" sz="half" idx="2"/>
          </p:nvPr>
        </p:nvSpPr>
        <p:spPr>
          <a:xfrm>
            <a:off x="457200" y="2183027"/>
            <a:ext cx="3200400" cy="4122177"/>
          </a:xfrm>
        </p:spPr>
        <p:txBody>
          <a:bodyPr>
            <a:normAutofit fontScale="92500" lnSpcReduction="20000"/>
          </a:bodyPr>
          <a:lstStyle/>
          <a:p>
            <a:r>
              <a:rPr lang="el-GR" dirty="0"/>
              <a:t>Κατά τη διάρκεια του διαφωτισμού, υπήρξαν προσωπικότητες που ακολούθησαν τις αρχές του Επίκουρου και τις διέδωσαν ανά τον </a:t>
            </a:r>
            <a:r>
              <a:rPr lang="el-GR" dirty="0" smtClean="0"/>
              <a:t>κόσμο</a:t>
            </a:r>
            <a:r>
              <a:rPr lang="en-US" dirty="0" smtClean="0"/>
              <a:t>.</a:t>
            </a:r>
            <a:endParaRPr lang="el-GR" dirty="0"/>
          </a:p>
          <a:p>
            <a:r>
              <a:rPr lang="el-GR" dirty="0" smtClean="0"/>
              <a:t>Σήμερα</a:t>
            </a:r>
            <a:r>
              <a:rPr lang="en-US" dirty="0" smtClean="0"/>
              <a:t>,</a:t>
            </a:r>
            <a:r>
              <a:rPr lang="el-GR" dirty="0" smtClean="0"/>
              <a:t> </a:t>
            </a:r>
            <a:r>
              <a:rPr lang="el-GR" dirty="0"/>
              <a:t>τόσο στην Ελλάδα αλλά και παγκοσμίως, το φιλοσοφικό αυτό ρεύμα έχει υποστηρικτές που συνεχίζουν την παράδοση των επικούρειων της αρχαιότητας στον σύγχρονο κόσμο μας, ακολουθώντας την τελευταία φράση του Επίκουρου</a:t>
            </a:r>
            <a:r>
              <a:rPr lang="el-GR" dirty="0" smtClean="0"/>
              <a:t>: «</a:t>
            </a:r>
            <a:r>
              <a:rPr lang="el-GR" i="1" dirty="0" smtClean="0"/>
              <a:t>Χαίρετε και </a:t>
            </a:r>
            <a:r>
              <a:rPr lang="el-GR" i="1" dirty="0" smtClean="0"/>
              <a:t>μέμνησθε</a:t>
            </a:r>
            <a:r>
              <a:rPr lang="el-GR" i="1" dirty="0" smtClean="0"/>
              <a:t> τα δόγματα</a:t>
            </a:r>
            <a:r>
              <a:rPr lang="el-GR" dirty="0" smtClean="0"/>
              <a:t>». </a:t>
            </a:r>
          </a:p>
          <a:p>
            <a:r>
              <a:rPr lang="el-GR" dirty="0" smtClean="0"/>
              <a:t>Στη </a:t>
            </a:r>
            <a:r>
              <a:rPr lang="el-GR" dirty="0"/>
              <a:t>σύγχρονη Ελλάδα διοργανώνεται στο Πολιτιστικό Κέντρο Γέρακα Αττικής ένα ετήσιο πανελλήνιο συμπόσιο Επικούρειας φιλοσοφίας τον Φεβρουάριο προς τιμή του Επίκουρου στο χώρο καταγωγής του, τον αρχαίο Γαργηττό. Διοργανώνεται από τους φίλους της Επικούρειας φιλοσοφίας «Κήπος Αθηνών» και «Κήπος Θεσσαλονίκης</a:t>
            </a:r>
            <a:r>
              <a:rPr lang="el-GR" dirty="0" smtClean="0"/>
              <a:t>».</a:t>
            </a:r>
            <a:endParaRPr lang="el-GR" dirty="0"/>
          </a:p>
        </p:txBody>
      </p:sp>
      <p:pic>
        <p:nvPicPr>
          <p:cNvPr id="6" name="Εικόνα 5"/>
          <p:cNvPicPr>
            <a:picLocks noChangeAspect="1"/>
          </p:cNvPicPr>
          <p:nvPr/>
        </p:nvPicPr>
        <p:blipFill>
          <a:blip r:embed="rId3"/>
          <a:stretch>
            <a:fillRect/>
          </a:stretch>
        </p:blipFill>
        <p:spPr>
          <a:xfrm>
            <a:off x="8765059" y="559503"/>
            <a:ext cx="2323070" cy="2850962"/>
          </a:xfrm>
          <a:prstGeom prst="rect">
            <a:avLst/>
          </a:prstGeom>
        </p:spPr>
      </p:pic>
      <p:pic>
        <p:nvPicPr>
          <p:cNvPr id="7" name="Εικόνα 6"/>
          <p:cNvPicPr>
            <a:picLocks noChangeAspect="1"/>
          </p:cNvPicPr>
          <p:nvPr/>
        </p:nvPicPr>
        <p:blipFill>
          <a:blip r:embed="rId4"/>
          <a:stretch>
            <a:fillRect/>
          </a:stretch>
        </p:blipFill>
        <p:spPr>
          <a:xfrm>
            <a:off x="5342238" y="3805881"/>
            <a:ext cx="2500184" cy="2736764"/>
          </a:xfrm>
          <a:prstGeom prst="rect">
            <a:avLst/>
          </a:prstGeom>
        </p:spPr>
      </p:pic>
      <p:pic>
        <p:nvPicPr>
          <p:cNvPr id="8" name="Εικόνα 7"/>
          <p:cNvPicPr>
            <a:picLocks noChangeAspect="1"/>
          </p:cNvPicPr>
          <p:nvPr/>
        </p:nvPicPr>
        <p:blipFill>
          <a:blip r:embed="rId5"/>
          <a:stretch>
            <a:fillRect/>
          </a:stretch>
        </p:blipFill>
        <p:spPr>
          <a:xfrm>
            <a:off x="8765059" y="3805881"/>
            <a:ext cx="2323070" cy="2736764"/>
          </a:xfrm>
          <a:prstGeom prst="rect">
            <a:avLst/>
          </a:prstGeom>
        </p:spPr>
      </p:pic>
    </p:spTree>
    <p:extLst>
      <p:ext uri="{BB962C8B-B14F-4D97-AF65-F5344CB8AC3E}">
        <p14:creationId xmlns:p14="http://schemas.microsoft.com/office/powerpoint/2010/main" val="391596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4852" y="470780"/>
            <a:ext cx="10058400" cy="841067"/>
          </a:xfrm>
        </p:spPr>
        <p:txBody>
          <a:bodyPr>
            <a:normAutofit/>
          </a:bodyPr>
          <a:lstStyle/>
          <a:p>
            <a:pPr algn="ctr"/>
            <a:r>
              <a:rPr lang="el-GR" b="1" dirty="0" smtClean="0"/>
              <a:t>Αποσπάσματα</a:t>
            </a:r>
            <a:endParaRPr lang="el-GR" b="1" dirty="0"/>
          </a:p>
        </p:txBody>
      </p:sp>
      <p:sp>
        <p:nvSpPr>
          <p:cNvPr id="5" name="Θέση περιεχομένου 4"/>
          <p:cNvSpPr>
            <a:spLocks noGrp="1"/>
          </p:cNvSpPr>
          <p:nvPr>
            <p:ph idx="1"/>
          </p:nvPr>
        </p:nvSpPr>
        <p:spPr>
          <a:xfrm>
            <a:off x="1097280" y="1845734"/>
            <a:ext cx="4939963" cy="4023360"/>
          </a:xfrm>
        </p:spPr>
        <p:txBody>
          <a:bodyPr/>
          <a:lstStyle/>
          <a:p>
            <a:r>
              <a:rPr lang="el-GR" b="1" dirty="0"/>
              <a:t>Ἄφοβον</a:t>
            </a:r>
            <a:r>
              <a:rPr lang="el-GR" b="1" dirty="0"/>
              <a:t> ὁ θεός,</a:t>
            </a:r>
          </a:p>
          <a:p>
            <a:r>
              <a:rPr lang="el-GR" b="1" dirty="0"/>
              <a:t>ἀνύποπτον</a:t>
            </a:r>
            <a:r>
              <a:rPr lang="el-GR" b="1" dirty="0"/>
              <a:t> ὁ θάνατος</a:t>
            </a:r>
          </a:p>
          <a:p>
            <a:r>
              <a:rPr lang="el-GR" b="1" dirty="0"/>
              <a:t>καὶ</a:t>
            </a:r>
            <a:r>
              <a:rPr lang="el-GR" b="1" dirty="0"/>
              <a:t> </a:t>
            </a:r>
            <a:r>
              <a:rPr lang="el-GR" b="1" dirty="0"/>
              <a:t>τἀγαθὸν</a:t>
            </a:r>
            <a:r>
              <a:rPr lang="el-GR" b="1" dirty="0"/>
              <a:t> </a:t>
            </a:r>
            <a:r>
              <a:rPr lang="el-GR" b="1" dirty="0"/>
              <a:t>μὲν</a:t>
            </a:r>
            <a:r>
              <a:rPr lang="el-GR" b="1" dirty="0"/>
              <a:t> </a:t>
            </a:r>
            <a:r>
              <a:rPr lang="el-GR" b="1" dirty="0"/>
              <a:t>εὔκτητον</a:t>
            </a:r>
            <a:r>
              <a:rPr lang="el-GR" b="1" dirty="0"/>
              <a:t>,</a:t>
            </a:r>
          </a:p>
          <a:p>
            <a:r>
              <a:rPr lang="el-GR" b="1" dirty="0"/>
              <a:t>τὸ</a:t>
            </a:r>
            <a:r>
              <a:rPr lang="el-GR" b="1" dirty="0"/>
              <a:t> </a:t>
            </a:r>
            <a:r>
              <a:rPr lang="el-GR" b="1" dirty="0"/>
              <a:t>δὲ</a:t>
            </a:r>
            <a:r>
              <a:rPr lang="el-GR" b="1" dirty="0"/>
              <a:t> </a:t>
            </a:r>
            <a:r>
              <a:rPr lang="el-GR" b="1" dirty="0"/>
              <a:t>δεινὸν</a:t>
            </a:r>
            <a:r>
              <a:rPr lang="el-GR" b="1" dirty="0"/>
              <a:t> </a:t>
            </a:r>
            <a:r>
              <a:rPr lang="el-GR" b="1" dirty="0"/>
              <a:t>εὐεκκαρτέρητον</a:t>
            </a:r>
            <a:endParaRPr lang="el-GR" b="1" dirty="0"/>
          </a:p>
          <a:p>
            <a:r>
              <a:rPr lang="el-GR" sz="1800" i="1" dirty="0"/>
              <a:t>Μη φοβάσαι τον</a:t>
            </a:r>
          </a:p>
          <a:p>
            <a:r>
              <a:rPr lang="el-GR" sz="1800" i="1" dirty="0"/>
              <a:t>Θεό</a:t>
            </a:r>
            <a:r>
              <a:rPr lang="el-GR" sz="1800" i="1" dirty="0" smtClean="0"/>
              <a:t>, μην </a:t>
            </a:r>
            <a:r>
              <a:rPr lang="el-GR" sz="1800" i="1" dirty="0"/>
              <a:t>ανησυχείς για το θάνατο.</a:t>
            </a:r>
          </a:p>
          <a:p>
            <a:r>
              <a:rPr lang="el-GR" sz="1800" i="1" dirty="0"/>
              <a:t>Αυτό που είναι καλό είναι</a:t>
            </a:r>
          </a:p>
          <a:p>
            <a:r>
              <a:rPr lang="el-GR" sz="1800" i="1" dirty="0"/>
              <a:t>εύκολο να το βρεις, και αυτό που είναι τρομερό είναι εύκολο να το αντέξεις</a:t>
            </a:r>
          </a:p>
        </p:txBody>
      </p:sp>
      <p:sp>
        <p:nvSpPr>
          <p:cNvPr id="6" name="TextBox 5"/>
          <p:cNvSpPr txBox="1"/>
          <p:nvPr/>
        </p:nvSpPr>
        <p:spPr>
          <a:xfrm>
            <a:off x="6054052" y="1718631"/>
            <a:ext cx="5166911" cy="4062651"/>
          </a:xfrm>
          <a:prstGeom prst="rect">
            <a:avLst/>
          </a:prstGeom>
          <a:noFill/>
        </p:spPr>
        <p:txBody>
          <a:bodyPr wrap="square" rtlCol="0">
            <a:spAutoFit/>
          </a:bodyPr>
          <a:lstStyle/>
          <a:p>
            <a:pPr>
              <a:lnSpc>
                <a:spcPct val="150000"/>
              </a:lnSpc>
            </a:pPr>
            <a:r>
              <a:rPr lang="el-GR" sz="2000" b="1" dirty="0">
                <a:solidFill>
                  <a:schemeClr val="tx1">
                    <a:lumMod val="75000"/>
                    <a:lumOff val="25000"/>
                  </a:schemeClr>
                </a:solidFill>
              </a:rPr>
              <a:t>τὸ φρικωδέστατον οὖν τῶν κακῶν ὁ θάνατος οὐθὲν πρὸς ἡμᾶς͵ ἐπειδήπερ ὅταν μὲν ἡμεῖς ὦμεν͵ ὁ θάνατος οὐ πάρεστιν͵ ὅταν δὲ ὁ θάνατος παρῇ͵ τόθ΄ ἡμεῖς οὐκ ἐσμέν</a:t>
            </a:r>
            <a:r>
              <a:rPr lang="el-GR" sz="2000" b="1" dirty="0" smtClean="0">
                <a:solidFill>
                  <a:schemeClr val="tx1">
                    <a:lumMod val="75000"/>
                    <a:lumOff val="25000"/>
                  </a:schemeClr>
                </a:solidFill>
              </a:rPr>
              <a:t>.</a:t>
            </a:r>
          </a:p>
          <a:p>
            <a:pPr>
              <a:lnSpc>
                <a:spcPct val="150000"/>
              </a:lnSpc>
            </a:pPr>
            <a:r>
              <a:rPr lang="el-GR" i="1" dirty="0">
                <a:solidFill>
                  <a:schemeClr val="tx1">
                    <a:lumMod val="75000"/>
                    <a:lumOff val="25000"/>
                  </a:schemeClr>
                </a:solidFill>
              </a:rPr>
              <a:t>Ο θάνατος</a:t>
            </a:r>
            <a:r>
              <a:rPr lang="el-GR" i="1" dirty="0" smtClean="0">
                <a:solidFill>
                  <a:schemeClr val="tx1">
                    <a:lumMod val="75000"/>
                    <a:lumOff val="25000"/>
                  </a:schemeClr>
                </a:solidFill>
              </a:rPr>
              <a:t>, επομένως</a:t>
            </a:r>
            <a:r>
              <a:rPr lang="el-GR" i="1" dirty="0">
                <a:solidFill>
                  <a:schemeClr val="tx1">
                    <a:lumMod val="75000"/>
                    <a:lumOff val="25000"/>
                  </a:schemeClr>
                </a:solidFill>
              </a:rPr>
              <a:t>, το πιο απαίσιο από τα κακά, δεν είναι τίποτα για εμάς, βλέποντας ότι, όταν είμαστε, ο θάνατος δεν έρχεται, και, όταν έρχεται ο θάνατος, δεν είμαστε.</a:t>
            </a:r>
          </a:p>
          <a:p>
            <a:pPr>
              <a:lnSpc>
                <a:spcPct val="150000"/>
              </a:lnSpc>
            </a:pPr>
            <a:endParaRPr lang="el-GR" sz="2000" b="1" dirty="0">
              <a:solidFill>
                <a:schemeClr val="tx1">
                  <a:lumMod val="75000"/>
                  <a:lumOff val="25000"/>
                </a:schemeClr>
              </a:solidFill>
            </a:endParaRPr>
          </a:p>
        </p:txBody>
      </p:sp>
      <p:pic>
        <p:nvPicPr>
          <p:cNvPr id="8" name="Εικόνα 7"/>
          <p:cNvPicPr>
            <a:picLocks noChangeAspect="1"/>
          </p:cNvPicPr>
          <p:nvPr/>
        </p:nvPicPr>
        <p:blipFill rotWithShape="1">
          <a:blip r:embed="rId2"/>
          <a:srcRect l="15572" t="5962" r="18546" b="8367"/>
          <a:stretch/>
        </p:blipFill>
        <p:spPr>
          <a:xfrm>
            <a:off x="4572000" y="2317687"/>
            <a:ext cx="1465243" cy="2013943"/>
          </a:xfrm>
          <a:prstGeom prst="rect">
            <a:avLst/>
          </a:prstGeom>
        </p:spPr>
      </p:pic>
    </p:spTree>
    <p:extLst>
      <p:ext uri="{BB962C8B-B14F-4D97-AF65-F5344CB8AC3E}">
        <p14:creationId xmlns:p14="http://schemas.microsoft.com/office/powerpoint/2010/main" val="198684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9000"/>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84742" y="1178805"/>
            <a:ext cx="6279614" cy="4437112"/>
          </a:xfrm>
          <a:prstGeom prst="rect">
            <a:avLst/>
          </a:prstGeom>
          <a:noFill/>
        </p:spPr>
        <p:txBody>
          <a:bodyPr wrap="square" rtlCol="0">
            <a:spAutoFit/>
          </a:bodyPr>
          <a:lstStyle/>
          <a:p>
            <a:pPr marL="472050" indent="-400050">
              <a:lnSpc>
                <a:spcPct val="150000"/>
              </a:lnSpc>
              <a:spcBef>
                <a:spcPts val="1200"/>
              </a:spcBef>
              <a:spcAft>
                <a:spcPts val="200"/>
              </a:spcAft>
              <a:buFont typeface="+mj-lt"/>
              <a:buAutoNum type="romanUcPeriod"/>
            </a:pPr>
            <a:r>
              <a:rPr lang="en-US" dirty="0" smtClean="0">
                <a:hlinkClick r:id="rId4"/>
              </a:rPr>
              <a:t>Epicurus – </a:t>
            </a:r>
            <a:r>
              <a:rPr lang="en-US" dirty="0" smtClean="0">
                <a:hlinkClick r:id="rId4"/>
              </a:rPr>
              <a:t>Wikiquote</a:t>
            </a:r>
            <a:endParaRPr lang="el-GR" dirty="0" smtClean="0"/>
          </a:p>
          <a:p>
            <a:pPr marL="472050" indent="-400050">
              <a:lnSpc>
                <a:spcPct val="150000"/>
              </a:lnSpc>
              <a:spcBef>
                <a:spcPts val="1200"/>
              </a:spcBef>
              <a:spcAft>
                <a:spcPts val="200"/>
              </a:spcAft>
              <a:buFont typeface="+mj-lt"/>
              <a:buAutoNum type="romanUcPeriod"/>
            </a:pPr>
            <a:r>
              <a:rPr lang="el-GR" dirty="0" smtClean="0">
                <a:hlinkClick r:id="rId5"/>
              </a:rPr>
              <a:t>Επίκουρος </a:t>
            </a:r>
            <a:r>
              <a:rPr lang="el-GR" dirty="0">
                <a:hlinkClick r:id="rId5"/>
              </a:rPr>
              <a:t>- </a:t>
            </a:r>
            <a:r>
              <a:rPr lang="el-GR" dirty="0">
                <a:hlinkClick r:id="rId5"/>
              </a:rPr>
              <a:t>Βικιπαίδεια</a:t>
            </a:r>
            <a:r>
              <a:rPr lang="el-GR" dirty="0">
                <a:hlinkClick r:id="rId5"/>
              </a:rPr>
              <a:t> (</a:t>
            </a:r>
            <a:r>
              <a:rPr lang="en-US" dirty="0">
                <a:hlinkClick r:id="rId5"/>
              </a:rPr>
              <a:t>wikipedia.org</a:t>
            </a:r>
            <a:r>
              <a:rPr lang="en-US" dirty="0" smtClean="0">
                <a:hlinkClick r:id="rId5"/>
              </a:rPr>
              <a:t>)</a:t>
            </a:r>
            <a:endParaRPr lang="el-GR" dirty="0" smtClean="0"/>
          </a:p>
          <a:p>
            <a:pPr marL="472050" indent="-400050">
              <a:lnSpc>
                <a:spcPct val="150000"/>
              </a:lnSpc>
              <a:spcBef>
                <a:spcPts val="1200"/>
              </a:spcBef>
              <a:spcAft>
                <a:spcPts val="200"/>
              </a:spcAft>
              <a:buFont typeface="+mj-lt"/>
              <a:buAutoNum type="romanUcPeriod"/>
            </a:pPr>
            <a:r>
              <a:rPr lang="el-GR" dirty="0" smtClean="0">
                <a:hlinkClick r:id="rId6"/>
              </a:rPr>
              <a:t>Επίκουρος: ο φιλόσοφος της ηδονής της ψυχής – </a:t>
            </a:r>
            <a:r>
              <a:rPr lang="el-GR" dirty="0" smtClean="0">
                <a:hlinkClick r:id="rId6"/>
              </a:rPr>
              <a:t>Ανθολόγιον</a:t>
            </a:r>
            <a:r>
              <a:rPr lang="el-GR" dirty="0" smtClean="0">
                <a:hlinkClick r:id="rId6"/>
              </a:rPr>
              <a:t> </a:t>
            </a:r>
            <a:r>
              <a:rPr lang="el-GR" dirty="0" smtClean="0">
                <a:hlinkClick r:id="rId6"/>
              </a:rPr>
              <a:t>Sapere</a:t>
            </a:r>
            <a:r>
              <a:rPr lang="el-GR" dirty="0" smtClean="0">
                <a:hlinkClick r:id="rId6"/>
              </a:rPr>
              <a:t> </a:t>
            </a:r>
            <a:r>
              <a:rPr lang="el-GR" dirty="0" smtClean="0">
                <a:hlinkClick r:id="rId6"/>
              </a:rPr>
              <a:t>aude</a:t>
            </a:r>
            <a:r>
              <a:rPr lang="el-GR" dirty="0" smtClean="0">
                <a:hlinkClick r:id="rId6"/>
              </a:rPr>
              <a:t>! (wordpress.com)</a:t>
            </a:r>
            <a:endParaRPr lang="el-GR" dirty="0" smtClean="0"/>
          </a:p>
          <a:p>
            <a:pPr marL="472050" indent="-400050">
              <a:lnSpc>
                <a:spcPct val="150000"/>
              </a:lnSpc>
              <a:spcBef>
                <a:spcPts val="1200"/>
              </a:spcBef>
              <a:spcAft>
                <a:spcPts val="200"/>
              </a:spcAft>
              <a:buFont typeface="+mj-lt"/>
              <a:buAutoNum type="romanUcPeriod"/>
            </a:pPr>
            <a:r>
              <a:rPr lang="el-GR" dirty="0" smtClean="0">
                <a:hlinkClick r:id="rId7"/>
              </a:rPr>
              <a:t>ΕΠΙΚΟΥΡΟΣ </a:t>
            </a:r>
            <a:r>
              <a:rPr lang="el-GR" dirty="0">
                <a:hlinkClick r:id="rId7"/>
              </a:rPr>
              <a:t>/ ΑΝΘΟΛΟΓΙΑ (</a:t>
            </a:r>
            <a:r>
              <a:rPr lang="en-US" dirty="0">
                <a:hlinkClick r:id="rId7"/>
              </a:rPr>
              <a:t>politeianet.gr</a:t>
            </a:r>
            <a:r>
              <a:rPr lang="en-US" dirty="0" smtClean="0">
                <a:hlinkClick r:id="rId7"/>
              </a:rPr>
              <a:t>)</a:t>
            </a:r>
            <a:endParaRPr lang="el-GR" dirty="0" smtClean="0"/>
          </a:p>
          <a:p>
            <a:pPr marL="472050" indent="-400050">
              <a:lnSpc>
                <a:spcPct val="150000"/>
              </a:lnSpc>
              <a:spcBef>
                <a:spcPts val="1200"/>
              </a:spcBef>
              <a:spcAft>
                <a:spcPts val="200"/>
              </a:spcAft>
              <a:buFont typeface="+mj-lt"/>
              <a:buAutoNum type="romanUcPeriod"/>
            </a:pPr>
            <a:r>
              <a:rPr lang="el-GR" dirty="0">
                <a:hlinkClick r:id="rId8"/>
              </a:rPr>
              <a:t>Ελληνική Ιστορία και Προϊστορία - Greek </a:t>
            </a:r>
            <a:r>
              <a:rPr lang="el-GR" dirty="0">
                <a:hlinkClick r:id="rId8"/>
              </a:rPr>
              <a:t>History</a:t>
            </a:r>
            <a:r>
              <a:rPr lang="el-GR" dirty="0">
                <a:hlinkClick r:id="rId8"/>
              </a:rPr>
              <a:t> and </a:t>
            </a:r>
            <a:r>
              <a:rPr lang="el-GR" dirty="0">
                <a:hlinkClick r:id="rId8"/>
              </a:rPr>
              <a:t>Prehistory</a:t>
            </a:r>
            <a:r>
              <a:rPr lang="el-GR" dirty="0">
                <a:hlinkClick r:id="rId8"/>
              </a:rPr>
              <a:t>: Η ελληνική φιλοσοφία κατά την περίοδο της Ρωμαϊκής αυτοκρατορίας (Μέρος Α')</a:t>
            </a:r>
            <a:endParaRPr lang="el-GR" dirty="0"/>
          </a:p>
          <a:p>
            <a:pPr marL="285750" indent="-285750">
              <a:buClr>
                <a:schemeClr val="accent1">
                  <a:lumMod val="40000"/>
                  <a:lumOff val="60000"/>
                </a:schemeClr>
              </a:buClr>
              <a:buFont typeface="Arial" panose="020B0604020202020204" pitchFamily="34" charset="0"/>
              <a:buChar char="•"/>
            </a:pPr>
            <a:endParaRPr lang="el-GR" dirty="0"/>
          </a:p>
        </p:txBody>
      </p:sp>
      <p:sp>
        <p:nvSpPr>
          <p:cNvPr id="4" name="TextBox 3"/>
          <p:cNvSpPr txBox="1"/>
          <p:nvPr/>
        </p:nvSpPr>
        <p:spPr>
          <a:xfrm>
            <a:off x="936433" y="470919"/>
            <a:ext cx="3767769" cy="707886"/>
          </a:xfrm>
          <a:prstGeom prst="rect">
            <a:avLst/>
          </a:prstGeom>
          <a:noFill/>
        </p:spPr>
        <p:txBody>
          <a:bodyPr wrap="square" rtlCol="0">
            <a:spAutoFit/>
          </a:bodyPr>
          <a:lstStyle/>
          <a:p>
            <a:r>
              <a:rPr lang="el-GR" sz="4000" dirty="0" smtClean="0"/>
              <a:t>Πηγές</a:t>
            </a:r>
            <a:endParaRPr lang="el-GR" sz="4000" dirty="0"/>
          </a:p>
        </p:txBody>
      </p:sp>
      <p:sp>
        <p:nvSpPr>
          <p:cNvPr id="5" name="Θέση ημερομηνίας 4"/>
          <p:cNvSpPr>
            <a:spLocks noGrp="1"/>
          </p:cNvSpPr>
          <p:nvPr>
            <p:ph type="dt" sz="half" idx="10"/>
          </p:nvPr>
        </p:nvSpPr>
        <p:spPr>
          <a:xfrm>
            <a:off x="11128520" y="6429501"/>
            <a:ext cx="912589" cy="365125"/>
          </a:xfrm>
        </p:spPr>
        <p:txBody>
          <a:bodyPr/>
          <a:lstStyle/>
          <a:p>
            <a:r>
              <a:rPr lang="el-GR" dirty="0" smtClean="0"/>
              <a:t>05/05/2021</a:t>
            </a:r>
            <a:endParaRPr lang="el-GR" dirty="0"/>
          </a:p>
        </p:txBody>
      </p:sp>
    </p:spTree>
    <p:extLst>
      <p:ext uri="{BB962C8B-B14F-4D97-AF65-F5344CB8AC3E}">
        <p14:creationId xmlns:p14="http://schemas.microsoft.com/office/powerpoint/2010/main" val="2525627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78" y="576649"/>
            <a:ext cx="10058400" cy="666441"/>
          </a:xfrm>
        </p:spPr>
        <p:txBody>
          <a:bodyPr>
            <a:normAutofit/>
          </a:bodyPr>
          <a:lstStyle/>
          <a:p>
            <a:pPr algn="ctr"/>
            <a:r>
              <a:rPr lang="el-GR" sz="4000" b="1" dirty="0"/>
              <a:t>Επίκουρος του </a:t>
            </a:r>
            <a:r>
              <a:rPr lang="el-GR" sz="4000" b="1" dirty="0"/>
              <a:t>Νεοκλέους</a:t>
            </a:r>
            <a:r>
              <a:rPr lang="el-GR" sz="4000" b="1" dirty="0"/>
              <a:t> ο </a:t>
            </a:r>
            <a:r>
              <a:rPr lang="el-GR" sz="4000" b="1" dirty="0"/>
              <a:t>Γαργήττιος</a:t>
            </a:r>
            <a:endParaRPr lang="el-GR" sz="4000" dirty="0"/>
          </a:p>
        </p:txBody>
      </p:sp>
      <p:sp>
        <p:nvSpPr>
          <p:cNvPr id="3" name="Θέση περιεχομένου 2"/>
          <p:cNvSpPr>
            <a:spLocks noGrp="1"/>
          </p:cNvSpPr>
          <p:nvPr>
            <p:ph sz="half" idx="1"/>
          </p:nvPr>
        </p:nvSpPr>
        <p:spPr>
          <a:xfrm>
            <a:off x="1097278" y="1746421"/>
            <a:ext cx="4937760" cy="3735495"/>
          </a:xfrm>
        </p:spPr>
        <p:txBody>
          <a:bodyPr>
            <a:normAutofit/>
          </a:bodyPr>
          <a:lstStyle/>
          <a:p>
            <a:pPr>
              <a:buFont typeface="Arial" panose="020B0604020202020204" pitchFamily="34" charset="0"/>
              <a:buChar char="•"/>
            </a:pPr>
            <a:r>
              <a:rPr lang="el-GR" sz="1800" dirty="0"/>
              <a:t>Ήταν αρχαίος Έλληνας φιλόσοφος.</a:t>
            </a:r>
          </a:p>
          <a:p>
            <a:pPr>
              <a:buFont typeface="Arial" panose="020B0604020202020204" pitchFamily="34" charset="0"/>
              <a:buChar char="•"/>
            </a:pPr>
            <a:r>
              <a:rPr lang="el-GR" sz="1800" dirty="0"/>
              <a:t>Ίδρυσε δική του φιλοσοφική σχολή, τον Κήπο του Επίκουρου, μία από τις πιο γνωστές σχολές της ελληνικής φιλοσοφίας.</a:t>
            </a:r>
          </a:p>
          <a:p>
            <a:pPr>
              <a:buFont typeface="Arial" panose="020B0604020202020204" pitchFamily="34" charset="0"/>
              <a:buChar char="•"/>
            </a:pPr>
            <a:r>
              <a:rPr lang="el-GR" sz="1800" dirty="0"/>
              <a:t>Ήρθε σε έντονη επαφή με τη φιλοσοφία του </a:t>
            </a:r>
            <a:r>
              <a:rPr lang="el-GR" sz="1800" dirty="0"/>
              <a:t>Ναυσιφάνη</a:t>
            </a:r>
            <a:r>
              <a:rPr lang="el-GR" sz="1800" dirty="0"/>
              <a:t>, γεγονός που τον έστρεψε στις θεωρίες του Δημόκριτου.</a:t>
            </a:r>
          </a:p>
          <a:p>
            <a:pPr>
              <a:buFont typeface="Arial" panose="020B0604020202020204" pitchFamily="34" charset="0"/>
              <a:buChar char="•"/>
            </a:pPr>
            <a:r>
              <a:rPr lang="el-GR" sz="1800" dirty="0"/>
              <a:t>Στην Αθήνα στέγασε τη φιλοσοφική του σχολή - τον Κήπο του Επίκουρου όπου δίδαξε για 35 χρόνια ζώντας λιτά και ήσυχα. </a:t>
            </a:r>
          </a:p>
          <a:p>
            <a:pPr>
              <a:buFont typeface="Arial" panose="020B0604020202020204" pitchFamily="34" charset="0"/>
              <a:buChar char="•"/>
            </a:pPr>
            <a:r>
              <a:rPr lang="el-GR" sz="1800" dirty="0"/>
              <a:t>Πέθανε το 270 π.Χ., σε ηλικία 72 χρόνων.</a:t>
            </a:r>
          </a:p>
          <a:p>
            <a:endParaRPr lang="el-GR" dirty="0"/>
          </a:p>
        </p:txBody>
      </p:sp>
      <p:pic>
        <p:nvPicPr>
          <p:cNvPr id="5" name="Θέση περιεχομένου 4"/>
          <p:cNvPicPr>
            <a:picLocks noGrp="1" noChangeAspect="1"/>
          </p:cNvPicPr>
          <p:nvPr>
            <p:ph sz="half" idx="2"/>
          </p:nvPr>
        </p:nvPicPr>
        <p:blipFill>
          <a:blip r:embed="rId2"/>
          <a:stretch>
            <a:fillRect/>
          </a:stretch>
        </p:blipFill>
        <p:spPr>
          <a:xfrm>
            <a:off x="7479958" y="2166552"/>
            <a:ext cx="2405448" cy="3257699"/>
          </a:xfrm>
          <a:prstGeom prst="rect">
            <a:avLst/>
          </a:prstGeom>
        </p:spPr>
      </p:pic>
    </p:spTree>
    <p:extLst>
      <p:ext uri="{BB962C8B-B14F-4D97-AF65-F5344CB8AC3E}">
        <p14:creationId xmlns:p14="http://schemas.microsoft.com/office/powerpoint/2010/main" val="246859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71421" y="823784"/>
            <a:ext cx="10058400" cy="617014"/>
          </a:xfrm>
        </p:spPr>
        <p:txBody>
          <a:bodyPr>
            <a:normAutofit/>
          </a:bodyPr>
          <a:lstStyle/>
          <a:p>
            <a:pPr algn="ctr"/>
            <a:r>
              <a:rPr lang="el-GR" sz="4000" b="1" dirty="0"/>
              <a:t>Επίκουρος του </a:t>
            </a:r>
            <a:r>
              <a:rPr lang="el-GR" sz="4000" b="1" dirty="0"/>
              <a:t>Νεοκλέους</a:t>
            </a:r>
            <a:r>
              <a:rPr lang="el-GR" sz="4000" b="1" dirty="0"/>
              <a:t> ο </a:t>
            </a:r>
            <a:r>
              <a:rPr lang="el-GR" sz="4000" b="1" dirty="0"/>
              <a:t>Γαργήττιος</a:t>
            </a:r>
            <a:endParaRPr lang="el-GR" sz="4000" b="1" dirty="0"/>
          </a:p>
        </p:txBody>
      </p:sp>
      <p:sp>
        <p:nvSpPr>
          <p:cNvPr id="3" name="Θέση περιεχομένου 2"/>
          <p:cNvSpPr>
            <a:spLocks noGrp="1"/>
          </p:cNvSpPr>
          <p:nvPr>
            <p:ph idx="1"/>
          </p:nvPr>
        </p:nvSpPr>
        <p:spPr>
          <a:xfrm>
            <a:off x="1171421" y="1936351"/>
            <a:ext cx="10058400" cy="4023360"/>
          </a:xfrm>
        </p:spPr>
        <p:txBody>
          <a:bodyPr>
            <a:noAutofit/>
          </a:bodyPr>
          <a:lstStyle/>
          <a:p>
            <a:pPr marL="436050" indent="-284400">
              <a:buFont typeface="+mj-lt"/>
              <a:buAutoNum type="romanUcPeriod"/>
            </a:pPr>
            <a:r>
              <a:rPr lang="el-GR" sz="1500" dirty="0"/>
              <a:t>Για τον Επίκουρο, ο σκοπός της φιλοσοφίας ήταν να βοηθήσει τους ανθρώπους να επιτύχουν μια </a:t>
            </a:r>
            <a:r>
              <a:rPr lang="el-GR" sz="1500" dirty="0" smtClean="0"/>
              <a:t>ευδαιμονική, ήρεμη </a:t>
            </a:r>
            <a:r>
              <a:rPr lang="el-GR" sz="1500" dirty="0"/>
              <a:t>ζωή </a:t>
            </a:r>
            <a:r>
              <a:rPr lang="el-GR" sz="1500" dirty="0" smtClean="0"/>
              <a:t>που χαρακτηρίζεται </a:t>
            </a:r>
            <a:r>
              <a:rPr lang="el-GR" sz="1500" dirty="0"/>
              <a:t>από </a:t>
            </a:r>
            <a:r>
              <a:rPr lang="el-GR" sz="1500" dirty="0" smtClean="0"/>
              <a:t>αταραξία </a:t>
            </a:r>
            <a:r>
              <a:rPr lang="el-GR" sz="1500" dirty="0"/>
              <a:t>(ειρήνη και ελευθερία από το φόβο) και </a:t>
            </a:r>
            <a:r>
              <a:rPr lang="el-GR" sz="1500" dirty="0" smtClean="0"/>
              <a:t>απονιά </a:t>
            </a:r>
            <a:r>
              <a:rPr lang="el-GR" sz="1500" dirty="0"/>
              <a:t>(απουσία πόνου). Υποστήριξε ότι οι άνθρωποι </a:t>
            </a:r>
            <a:r>
              <a:rPr lang="el-GR" sz="1500" dirty="0" smtClean="0"/>
              <a:t>θα επιδίωκαν καλύτερα τη </a:t>
            </a:r>
            <a:r>
              <a:rPr lang="el-GR" sz="1500" dirty="0"/>
              <a:t>φιλοσοφία ζώντας μια αυτάρκη ζωή που περιβάλλεται από φίλους. Δίδαξε ότι η ρίζα όλης της ανθρώπινης νεύρωσης είναι η άρνηση θανάτου και η τάση των ανθρώπων να υποθέτουν ότι ο θάνατος θα είναι τρομακτικός και οδυνηρός, κάτι που </a:t>
            </a:r>
            <a:r>
              <a:rPr lang="el-GR" sz="1500" dirty="0" smtClean="0"/>
              <a:t>προκαλεί </a:t>
            </a:r>
            <a:r>
              <a:rPr lang="el-GR" sz="1500" dirty="0"/>
              <a:t>περιττό άγχος, εγωιστικές </a:t>
            </a:r>
            <a:r>
              <a:rPr lang="el-GR" sz="1500" dirty="0"/>
              <a:t>αυτοπροστατευτικές</a:t>
            </a:r>
            <a:r>
              <a:rPr lang="el-GR" sz="1500" dirty="0"/>
              <a:t> συμπεριφορές και υποκρισία. Σύμφωνα με τον Επίκουρο, ο θάνατος είναι το τέλος τόσο του σώματος όσο και της ψυχής και </a:t>
            </a:r>
            <a:r>
              <a:rPr lang="el-GR" sz="1500" dirty="0" smtClean="0"/>
              <a:t>ότι δεν </a:t>
            </a:r>
            <a:r>
              <a:rPr lang="el-GR" sz="1500" dirty="0"/>
              <a:t>πρέπει να φοβόμαστε. Ο Επίκουρος δίδαξε ότι αν και οι θεοί υπάρχουν, δεν έχουν καμία ανάμειξη στις ανθρώπινες υποθέσεις. </a:t>
            </a:r>
            <a:r>
              <a:rPr lang="el-GR" sz="1500" dirty="0" smtClean="0"/>
              <a:t>Δίδαξε, επίσης, </a:t>
            </a:r>
            <a:r>
              <a:rPr lang="el-GR" sz="1500" dirty="0"/>
              <a:t>ότι οι άνθρωποι πρέπει να συμπεριφέρονται ηθικά όχι επειδή οι θεοί τιμωρούν ή ανταμείβουν τους ανθρώπους για τις πράξεις τους, αλλά επειδή </a:t>
            </a:r>
            <a:r>
              <a:rPr lang="el-GR" sz="1500" dirty="0" smtClean="0"/>
              <a:t>η ανήθικη </a:t>
            </a:r>
            <a:r>
              <a:rPr lang="el-GR" sz="1500" dirty="0"/>
              <a:t>συμπεριφορά θα τους επιβαρύνει με ενοχή και θα τους εμποδίσει να επιτύχουν αταξία.</a:t>
            </a:r>
          </a:p>
          <a:p>
            <a:pPr marL="400050" indent="-284400">
              <a:buFont typeface="+mj-lt"/>
              <a:buAutoNum type="romanUcPeriod"/>
            </a:pPr>
            <a:r>
              <a:rPr lang="el-GR" sz="1500" dirty="0" smtClean="0"/>
              <a:t> Ήταν εμπειριστής, δηλαδή πίστευε </a:t>
            </a:r>
            <a:r>
              <a:rPr lang="el-GR" sz="1500" dirty="0"/>
              <a:t>ότι οι αισθήσεις είναι η μόνη αξιόπιστη πηγή γνώσης για τον κόσμο. </a:t>
            </a:r>
            <a:r>
              <a:rPr lang="el-GR" sz="1500" dirty="0" smtClean="0"/>
              <a:t>Ο Επίκουρος </a:t>
            </a:r>
            <a:r>
              <a:rPr lang="el-GR" sz="1500" dirty="0"/>
              <a:t>δίδαξε ότι </a:t>
            </a:r>
            <a:r>
              <a:rPr lang="el-GR" sz="1500" dirty="0" smtClean="0"/>
              <a:t>το </a:t>
            </a:r>
            <a:r>
              <a:rPr lang="el-GR" sz="1500" dirty="0"/>
              <a:t>σύμπαν είναι άπειρο και αιώνιο και ότι όλη η ύλη αποτελείται από εξαιρετικά </a:t>
            </a:r>
            <a:r>
              <a:rPr lang="el-GR" sz="1500" dirty="0" smtClean="0"/>
              <a:t>μικροσκοπικά σωματίδια </a:t>
            </a:r>
            <a:r>
              <a:rPr lang="el-GR" sz="1500" dirty="0"/>
              <a:t>γνωστά ως άτομα. Όλα τα περιστατικά στον φυσικό κόσμο είναι τελικά το αποτέλεσμα των ατόμων που κινούνται και </a:t>
            </a:r>
            <a:r>
              <a:rPr lang="el-GR" sz="1500" dirty="0"/>
              <a:t>αλληλεπιδρούν</a:t>
            </a:r>
            <a:r>
              <a:rPr lang="el-GR" sz="1500" dirty="0"/>
              <a:t> σε κενό χώρο. Ο Επίκουρος </a:t>
            </a:r>
            <a:r>
              <a:rPr lang="el-GR" sz="1500" dirty="0" smtClean="0"/>
              <a:t>πρότεινε την </a:t>
            </a:r>
            <a:r>
              <a:rPr lang="el-GR" sz="1500" dirty="0"/>
              <a:t>ιδέα της ατομικής «στραβοτιμονιάς</a:t>
            </a:r>
            <a:r>
              <a:rPr lang="el-GR" sz="1500" dirty="0" smtClean="0"/>
              <a:t>», η </a:t>
            </a:r>
            <a:r>
              <a:rPr lang="el-GR" sz="1500" dirty="0"/>
              <a:t>οποία υποστηρίζει ότι τα άτομα μπορεί να παρεκκλίνουν από την αναμενόμενη πορεία τους, επιτρέποντας έτσι στους ανθρώπους να έχουν ελεύθερη βούληση σε ένα κατά τα άλλα ντετερμινιστικό σύμπαν</a:t>
            </a:r>
            <a:r>
              <a:rPr lang="el-GR" sz="1500" dirty="0" smtClean="0"/>
              <a:t>. </a:t>
            </a:r>
            <a:endParaRPr lang="el-GR" sz="1500" dirty="0"/>
          </a:p>
        </p:txBody>
      </p:sp>
    </p:spTree>
    <p:extLst>
      <p:ext uri="{BB962C8B-B14F-4D97-AF65-F5344CB8AC3E}">
        <p14:creationId xmlns:p14="http://schemas.microsoft.com/office/powerpoint/2010/main" val="61386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78" y="634314"/>
            <a:ext cx="10058400" cy="691155"/>
          </a:xfrm>
        </p:spPr>
        <p:txBody>
          <a:bodyPr>
            <a:normAutofit/>
          </a:bodyPr>
          <a:lstStyle/>
          <a:p>
            <a:pPr algn="ctr"/>
            <a:r>
              <a:rPr lang="el-GR" sz="4000" b="1" dirty="0"/>
              <a:t>Επικούρεια </a:t>
            </a:r>
            <a:r>
              <a:rPr lang="el-GR" sz="4000" b="1" dirty="0" smtClean="0"/>
              <a:t>Συγγράμματα</a:t>
            </a:r>
            <a:endParaRPr lang="el-GR" sz="4000" b="1" dirty="0"/>
          </a:p>
        </p:txBody>
      </p:sp>
      <p:sp>
        <p:nvSpPr>
          <p:cNvPr id="3" name="Θέση περιεχομένου 2"/>
          <p:cNvSpPr>
            <a:spLocks noGrp="1"/>
          </p:cNvSpPr>
          <p:nvPr>
            <p:ph sz="half" idx="1"/>
          </p:nvPr>
        </p:nvSpPr>
        <p:spPr>
          <a:xfrm>
            <a:off x="1204370" y="1706148"/>
            <a:ext cx="2494419" cy="4023360"/>
          </a:xfrm>
        </p:spPr>
        <p:txBody>
          <a:bodyPr>
            <a:normAutofit fontScale="25000" lnSpcReduction="20000"/>
          </a:bodyPr>
          <a:lstStyle/>
          <a:p>
            <a:pPr>
              <a:lnSpc>
                <a:spcPct val="110000"/>
              </a:lnSpc>
              <a:buFont typeface="Arial" panose="020B0604020202020204" pitchFamily="34" charset="0"/>
              <a:buChar char="•"/>
            </a:pPr>
            <a:r>
              <a:rPr lang="el-GR" sz="4800" dirty="0"/>
              <a:t>ΠΕΡΙ ΦΥΣΕΩΣ 37 ΣΥΓΓΡΑΜΜΑΤΑ</a:t>
            </a:r>
          </a:p>
          <a:p>
            <a:pPr>
              <a:lnSpc>
                <a:spcPct val="110000"/>
              </a:lnSpc>
              <a:buFont typeface="Arial" panose="020B0604020202020204" pitchFamily="34" charset="0"/>
              <a:buChar char="•"/>
            </a:pPr>
            <a:r>
              <a:rPr lang="el-GR" sz="4800" dirty="0"/>
              <a:t>ΠΕΡΙ ΑΤΟΜΩΝ ΚΑΙ ΚΕΝΟΥ</a:t>
            </a:r>
          </a:p>
          <a:p>
            <a:pPr>
              <a:lnSpc>
                <a:spcPct val="110000"/>
              </a:lnSpc>
              <a:buFont typeface="Arial" panose="020B0604020202020204" pitchFamily="34" charset="0"/>
              <a:buChar char="•"/>
            </a:pPr>
            <a:r>
              <a:rPr lang="el-GR" sz="4800" dirty="0"/>
              <a:t>ΠΕΡΙ ΕΡΩΤΟΣ</a:t>
            </a:r>
          </a:p>
          <a:p>
            <a:pPr>
              <a:lnSpc>
                <a:spcPct val="110000"/>
              </a:lnSpc>
              <a:buFont typeface="Arial" panose="020B0604020202020204" pitchFamily="34" charset="0"/>
              <a:buChar char="•"/>
            </a:pPr>
            <a:r>
              <a:rPr lang="el-GR" sz="4800" dirty="0"/>
              <a:t>ΕΠΙΤΟΜΗ ΤΩΝ ΠΡΟΣ ΤΟΥΣ ΦΥΣΙΚΟΥΣ</a:t>
            </a:r>
          </a:p>
          <a:p>
            <a:pPr>
              <a:lnSpc>
                <a:spcPct val="110000"/>
              </a:lnSpc>
              <a:buFont typeface="Arial" panose="020B0604020202020204" pitchFamily="34" charset="0"/>
              <a:buChar char="•"/>
            </a:pPr>
            <a:r>
              <a:rPr lang="el-GR" sz="4800" dirty="0"/>
              <a:t>ΠΡΟΣ ΤΟΥΣ ΜΕΓΑΡΙΚΟΥΣ</a:t>
            </a:r>
          </a:p>
          <a:p>
            <a:pPr>
              <a:lnSpc>
                <a:spcPct val="110000"/>
              </a:lnSpc>
              <a:buFont typeface="Arial" panose="020B0604020202020204" pitchFamily="34" charset="0"/>
              <a:buChar char="•"/>
            </a:pPr>
            <a:r>
              <a:rPr lang="el-GR" sz="4800" dirty="0"/>
              <a:t>ΔΙΑΠΟΡΙΑΙ</a:t>
            </a:r>
          </a:p>
          <a:p>
            <a:pPr>
              <a:lnSpc>
                <a:spcPct val="110000"/>
              </a:lnSpc>
              <a:buFont typeface="Arial" panose="020B0604020202020204" pitchFamily="34" charset="0"/>
              <a:buChar char="•"/>
            </a:pPr>
            <a:r>
              <a:rPr lang="el-GR" sz="4800" dirty="0"/>
              <a:t>ΚΥΡΙΑΙ ΔΟΞΑΙ</a:t>
            </a:r>
          </a:p>
          <a:p>
            <a:pPr>
              <a:lnSpc>
                <a:spcPct val="110000"/>
              </a:lnSpc>
              <a:buFont typeface="Arial" panose="020B0604020202020204" pitchFamily="34" charset="0"/>
              <a:buChar char="•"/>
            </a:pPr>
            <a:r>
              <a:rPr lang="el-GR" sz="4800" dirty="0"/>
              <a:t>ΠΕΡΙ ΑΙΡΕΣΕΩΝ ΚΑΙ ΦΥΓΩΝ</a:t>
            </a:r>
          </a:p>
          <a:p>
            <a:pPr>
              <a:lnSpc>
                <a:spcPct val="110000"/>
              </a:lnSpc>
              <a:buFont typeface="Arial" panose="020B0604020202020204" pitchFamily="34" charset="0"/>
              <a:buChar char="•"/>
            </a:pPr>
            <a:r>
              <a:rPr lang="el-GR" sz="4800" dirty="0"/>
              <a:t>ΠΕΡΙ ΤΕΛΟΥΣ</a:t>
            </a:r>
          </a:p>
          <a:p>
            <a:pPr>
              <a:lnSpc>
                <a:spcPct val="110000"/>
              </a:lnSpc>
              <a:buFont typeface="Arial" panose="020B0604020202020204" pitchFamily="34" charset="0"/>
              <a:buChar char="•"/>
            </a:pPr>
            <a:r>
              <a:rPr lang="el-GR" sz="4800" dirty="0"/>
              <a:t>ΠΕΡΙ ΚΡΙΤΗΡΙΟΥ Η΄ ΚΑΝΩΝ</a:t>
            </a:r>
          </a:p>
          <a:p>
            <a:pPr>
              <a:lnSpc>
                <a:spcPct val="110000"/>
              </a:lnSpc>
              <a:buFont typeface="Arial" panose="020B0604020202020204" pitchFamily="34" charset="0"/>
              <a:buChar char="•"/>
            </a:pPr>
            <a:r>
              <a:rPr lang="el-GR" sz="4800" dirty="0"/>
              <a:t>ΧΑΙΡΕΔΗΜΟΣ</a:t>
            </a:r>
          </a:p>
          <a:p>
            <a:pPr>
              <a:lnSpc>
                <a:spcPct val="110000"/>
              </a:lnSpc>
              <a:buFont typeface="Arial" panose="020B0604020202020204" pitchFamily="34" charset="0"/>
              <a:buChar char="•"/>
            </a:pPr>
            <a:r>
              <a:rPr lang="el-GR" sz="4800" dirty="0"/>
              <a:t>ΠΕΡΙ ΘΕΩΝ</a:t>
            </a:r>
          </a:p>
          <a:p>
            <a:pPr>
              <a:lnSpc>
                <a:spcPct val="110000"/>
              </a:lnSpc>
              <a:buFont typeface="Arial" panose="020B0604020202020204" pitchFamily="34" charset="0"/>
              <a:buChar char="•"/>
            </a:pPr>
            <a:r>
              <a:rPr lang="el-GR" sz="4800" dirty="0"/>
              <a:t>ΠΕΡΙ ΟΣΙΟΤΗΤΟΣ</a:t>
            </a:r>
          </a:p>
          <a:p>
            <a:endParaRPr lang="el-GR" sz="4800" dirty="0"/>
          </a:p>
        </p:txBody>
      </p:sp>
      <p:sp>
        <p:nvSpPr>
          <p:cNvPr id="4" name="Θέση περιεχομένου 3"/>
          <p:cNvSpPr>
            <a:spLocks noGrp="1"/>
          </p:cNvSpPr>
          <p:nvPr>
            <p:ph sz="half" idx="2"/>
          </p:nvPr>
        </p:nvSpPr>
        <p:spPr>
          <a:xfrm>
            <a:off x="4753233" y="1706148"/>
            <a:ext cx="3015049" cy="4315711"/>
          </a:xfrm>
        </p:spPr>
        <p:txBody>
          <a:bodyPr>
            <a:noAutofit/>
          </a:bodyPr>
          <a:lstStyle/>
          <a:p>
            <a:pPr>
              <a:buFont typeface="Arial" panose="020B0604020202020204" pitchFamily="34" charset="0"/>
              <a:buChar char="•"/>
            </a:pPr>
            <a:r>
              <a:rPr lang="el-GR" sz="1200" dirty="0"/>
              <a:t>ΗΓΗΣΙΑΝΑΞ</a:t>
            </a:r>
          </a:p>
          <a:p>
            <a:pPr>
              <a:buFont typeface="Arial" panose="020B0604020202020204" pitchFamily="34" charset="0"/>
              <a:buChar char="•"/>
            </a:pPr>
            <a:r>
              <a:rPr lang="el-GR" sz="1200" dirty="0"/>
              <a:t>ΠΕΡΙ ΒΙΩΝ</a:t>
            </a:r>
          </a:p>
          <a:p>
            <a:pPr>
              <a:buFont typeface="Arial" panose="020B0604020202020204" pitchFamily="34" charset="0"/>
              <a:buChar char="•"/>
            </a:pPr>
            <a:r>
              <a:rPr lang="el-GR" sz="1200" dirty="0"/>
              <a:t>ΠΕΡΙ ΔΙΚΑΙΟΠΡΑΓΙΑΣ</a:t>
            </a:r>
          </a:p>
          <a:p>
            <a:pPr>
              <a:buFont typeface="Arial" panose="020B0604020202020204" pitchFamily="34" charset="0"/>
              <a:buChar char="•"/>
            </a:pPr>
            <a:r>
              <a:rPr lang="el-GR" sz="1200" dirty="0"/>
              <a:t>ΝΕΟΚΛΗΣ ΠΡΟΣ ΘΕΜΙΣΤΑΝ</a:t>
            </a:r>
          </a:p>
          <a:p>
            <a:pPr>
              <a:buFont typeface="Arial" panose="020B0604020202020204" pitchFamily="34" charset="0"/>
              <a:buChar char="•"/>
            </a:pPr>
            <a:r>
              <a:rPr lang="el-GR" sz="1200" dirty="0"/>
              <a:t>ΣΥΜΠΟΣΙΟΝ</a:t>
            </a:r>
          </a:p>
          <a:p>
            <a:pPr>
              <a:buFont typeface="Arial" panose="020B0604020202020204" pitchFamily="34" charset="0"/>
              <a:buChar char="•"/>
            </a:pPr>
            <a:r>
              <a:rPr lang="el-GR" sz="1200" dirty="0"/>
              <a:t>ΕΥΡΥΛΟΧΟΣ ΠΡΟΣ ΜΗΤΡΟΔΩΡΟΝ</a:t>
            </a:r>
          </a:p>
          <a:p>
            <a:pPr>
              <a:buFont typeface="Arial" panose="020B0604020202020204" pitchFamily="34" charset="0"/>
              <a:buChar char="•"/>
            </a:pPr>
            <a:r>
              <a:rPr lang="el-GR" sz="1200" dirty="0"/>
              <a:t>ΠΕΡΙ ΤΟΥ ΟΡΑΝ</a:t>
            </a:r>
          </a:p>
          <a:p>
            <a:pPr>
              <a:buFont typeface="Arial" panose="020B0604020202020204" pitchFamily="34" charset="0"/>
              <a:buChar char="•"/>
            </a:pPr>
            <a:r>
              <a:rPr lang="el-GR" sz="1200" dirty="0"/>
              <a:t>ΠΕΡΙ ΤΗΣ ΕΝ ΤΗ ΑΤΟΜΩ ΓΩΝΙΑΣ</a:t>
            </a:r>
          </a:p>
          <a:p>
            <a:pPr>
              <a:buFont typeface="Arial" panose="020B0604020202020204" pitchFamily="34" charset="0"/>
              <a:buChar char="•"/>
            </a:pPr>
            <a:r>
              <a:rPr lang="el-GR" sz="1200" dirty="0"/>
              <a:t>ΠΕΡΙ ΑΦΗΣ</a:t>
            </a:r>
          </a:p>
          <a:p>
            <a:pPr>
              <a:buFont typeface="Arial" panose="020B0604020202020204" pitchFamily="34" charset="0"/>
              <a:buChar char="•"/>
            </a:pPr>
            <a:r>
              <a:rPr lang="el-GR" sz="1200" dirty="0"/>
              <a:t>ΠΕΡΙ ΕΙΜΑΡΜΕΝΗΣ</a:t>
            </a:r>
          </a:p>
          <a:p>
            <a:pPr>
              <a:buFont typeface="Arial" panose="020B0604020202020204" pitchFamily="34" charset="0"/>
              <a:buChar char="•"/>
            </a:pPr>
            <a:r>
              <a:rPr lang="el-GR" sz="1200" dirty="0"/>
              <a:t>ΠΕΡΙ ΠΑΘΩΝ ΔΟΞΑΙ ΠΡΟΣ ΤΙΜΟΚΡΑΤΗΝ</a:t>
            </a:r>
          </a:p>
          <a:p>
            <a:pPr>
              <a:buFont typeface="Arial" panose="020B0604020202020204" pitchFamily="34" charset="0"/>
              <a:buChar char="•"/>
            </a:pPr>
            <a:r>
              <a:rPr lang="el-GR" sz="1200" dirty="0" smtClean="0"/>
              <a:t>ΠΡΟΓΝΩΣΤΙΚΟΝ</a:t>
            </a:r>
          </a:p>
          <a:p>
            <a:pPr>
              <a:buFont typeface="Arial" panose="020B0604020202020204" pitchFamily="34" charset="0"/>
              <a:buChar char="•"/>
            </a:pPr>
            <a:r>
              <a:rPr lang="el-GR" sz="1200" dirty="0"/>
              <a:t>ΠΡΟΤΡΕΠΤΙΚΟΣ</a:t>
            </a:r>
          </a:p>
          <a:p>
            <a:pPr>
              <a:buFont typeface="Arial" panose="020B0604020202020204" pitchFamily="34" charset="0"/>
              <a:buChar char="•"/>
            </a:pPr>
            <a:endParaRPr lang="el-GR" sz="1200" dirty="0"/>
          </a:p>
          <a:p>
            <a:endParaRPr lang="el-GR" sz="1200" dirty="0"/>
          </a:p>
        </p:txBody>
      </p:sp>
      <p:sp>
        <p:nvSpPr>
          <p:cNvPr id="5" name="TextBox 4"/>
          <p:cNvSpPr txBox="1"/>
          <p:nvPr/>
        </p:nvSpPr>
        <p:spPr>
          <a:xfrm>
            <a:off x="8353168" y="1706148"/>
            <a:ext cx="3321494" cy="4407360"/>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ΕΙΔΩΛΩΝ</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ΦΑΝΤΑΣΙΑΣ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ΑΡΙΣΤΟΒΟΥΛΟΣ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ΜΟΥΣΙΚΗΣ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ΔΙΚΑΙΟΣΥΝΗΣ ΚΑΙ ΤΩΝ ΑΛΛΩΝ ΑΡΕΤΩΝ</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ΔΩΡΩΝ ΚΑΙ ΧΑΡΙΤΟΣ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ΠΟΛΥΜΗΔΗΣ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ΤΙΜΟΚΡΑΤΗΣ Γ΄</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ΜΗΤΡΟΔΩΡΟΣ Ε΄</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ΑΝΤΙΔΩΡΟΣ Β΄</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ΝΟΣΩΝ ΔΟΞΑΙ ΠΡΟΣ ΜΙΘΡΗΝ</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ΚΑΛΛΙΣΤΟΛΑΣ</a:t>
            </a:r>
          </a:p>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200" dirty="0">
                <a:solidFill>
                  <a:schemeClr val="tx1">
                    <a:lumMod val="75000"/>
                    <a:lumOff val="25000"/>
                  </a:schemeClr>
                </a:solidFill>
              </a:rPr>
              <a:t>ΠΕΡΙ </a:t>
            </a:r>
            <a:r>
              <a:rPr lang="el-GR" sz="1200" dirty="0" smtClean="0">
                <a:solidFill>
                  <a:schemeClr val="tx1">
                    <a:lumMod val="75000"/>
                    <a:lumOff val="25000"/>
                  </a:schemeClr>
                </a:solidFill>
              </a:rPr>
              <a:t>ΒΑΣΙΛΕΙΑΣ</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638214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4329" y="403655"/>
            <a:ext cx="10058400" cy="757057"/>
          </a:xfrm>
        </p:spPr>
        <p:txBody>
          <a:bodyPr>
            <a:normAutofit/>
          </a:bodyPr>
          <a:lstStyle/>
          <a:p>
            <a:pPr algn="ctr"/>
            <a:r>
              <a:rPr lang="el-GR" sz="4000" b="1" dirty="0"/>
              <a:t>Η Επικούρεια Φιλοσοφία</a:t>
            </a:r>
          </a:p>
        </p:txBody>
      </p:sp>
      <p:sp>
        <p:nvSpPr>
          <p:cNvPr id="7" name="TextBox 6"/>
          <p:cNvSpPr txBox="1"/>
          <p:nvPr/>
        </p:nvSpPr>
        <p:spPr>
          <a:xfrm>
            <a:off x="1158240" y="1424322"/>
            <a:ext cx="9870578" cy="353943"/>
          </a:xfrm>
          <a:prstGeom prst="rect">
            <a:avLst/>
          </a:prstGeom>
          <a:noFill/>
        </p:spPr>
        <p:txBody>
          <a:bodyPr wrap="square" rtlCol="0">
            <a:spAutoFit/>
          </a:bodyPr>
          <a:lstStyle/>
          <a:p>
            <a:pPr algn="ctr"/>
            <a:r>
              <a:rPr lang="el-GR" sz="1700" dirty="0">
                <a:solidFill>
                  <a:schemeClr val="tx1">
                    <a:lumMod val="75000"/>
                    <a:lumOff val="25000"/>
                  </a:schemeClr>
                </a:solidFill>
              </a:rPr>
              <a:t>Η φιλοσοφία του Επίκουρου, συγκροτείται στο σχήμα </a:t>
            </a:r>
            <a:r>
              <a:rPr lang="el-GR" sz="1700" i="1" dirty="0">
                <a:solidFill>
                  <a:schemeClr val="tx1">
                    <a:lumMod val="75000"/>
                    <a:lumOff val="25000"/>
                  </a:schemeClr>
                </a:solidFill>
              </a:rPr>
              <a:t>Κανονικό</a:t>
            </a:r>
            <a:r>
              <a:rPr lang="el-GR" sz="1700" dirty="0">
                <a:solidFill>
                  <a:schemeClr val="tx1">
                    <a:lumMod val="75000"/>
                    <a:lumOff val="25000"/>
                  </a:schemeClr>
                </a:solidFill>
              </a:rPr>
              <a:t> - </a:t>
            </a:r>
            <a:r>
              <a:rPr lang="el-GR" sz="1700" i="1" dirty="0">
                <a:solidFill>
                  <a:schemeClr val="tx1">
                    <a:lumMod val="75000"/>
                    <a:lumOff val="25000"/>
                  </a:schemeClr>
                </a:solidFill>
              </a:rPr>
              <a:t>Φυσικό</a:t>
            </a:r>
            <a:r>
              <a:rPr lang="el-GR" sz="1700" dirty="0">
                <a:solidFill>
                  <a:schemeClr val="tx1">
                    <a:lumMod val="75000"/>
                    <a:lumOff val="25000"/>
                  </a:schemeClr>
                </a:solidFill>
              </a:rPr>
              <a:t> - </a:t>
            </a:r>
            <a:r>
              <a:rPr lang="el-GR" sz="1700" i="1" dirty="0">
                <a:solidFill>
                  <a:schemeClr val="tx1">
                    <a:lumMod val="75000"/>
                    <a:lumOff val="25000"/>
                  </a:schemeClr>
                </a:solidFill>
              </a:rPr>
              <a:t>Ηθικό</a:t>
            </a:r>
            <a:r>
              <a:rPr lang="el-GR" sz="1700" dirty="0">
                <a:solidFill>
                  <a:schemeClr val="tx1">
                    <a:lumMod val="75000"/>
                    <a:lumOff val="25000"/>
                  </a:schemeClr>
                </a:solidFill>
              </a:rPr>
              <a:t>.</a:t>
            </a:r>
          </a:p>
        </p:txBody>
      </p:sp>
      <p:sp>
        <p:nvSpPr>
          <p:cNvPr id="8" name="TextBox 7"/>
          <p:cNvSpPr txBox="1"/>
          <p:nvPr/>
        </p:nvSpPr>
        <p:spPr>
          <a:xfrm>
            <a:off x="1158240" y="2050113"/>
            <a:ext cx="2853587" cy="2917722"/>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700" dirty="0">
                <a:solidFill>
                  <a:schemeClr val="tx1">
                    <a:lumMod val="75000"/>
                    <a:lumOff val="25000"/>
                  </a:schemeClr>
                </a:solidFill>
              </a:rPr>
              <a:t>Το </a:t>
            </a:r>
            <a:r>
              <a:rPr lang="el-GR" sz="1700" u="sng" dirty="0" smtClean="0">
                <a:solidFill>
                  <a:schemeClr val="tx1">
                    <a:lumMod val="75000"/>
                    <a:lumOff val="25000"/>
                  </a:schemeClr>
                </a:solidFill>
              </a:rPr>
              <a:t>Κανονικό</a:t>
            </a:r>
            <a:r>
              <a:rPr lang="el-GR" sz="1700" dirty="0" smtClean="0">
                <a:solidFill>
                  <a:schemeClr val="tx1">
                    <a:lumMod val="75000"/>
                    <a:lumOff val="25000"/>
                  </a:schemeClr>
                </a:solidFill>
              </a:rPr>
              <a:t>: είναι η </a:t>
            </a:r>
            <a:r>
              <a:rPr lang="el-GR" sz="1700" dirty="0">
                <a:solidFill>
                  <a:schemeClr val="tx1">
                    <a:lumMod val="75000"/>
                    <a:lumOff val="25000"/>
                  </a:schemeClr>
                </a:solidFill>
              </a:rPr>
              <a:t>μέθοδος που οδηγεί στην αντίληψη και εξήγηση του περιβάλλοντος κόσμου και του ίδιου του ανθρώπου</a:t>
            </a:r>
            <a:r>
              <a:rPr lang="el-GR" sz="1700" dirty="0" smtClean="0">
                <a:solidFill>
                  <a:schemeClr val="tx1">
                    <a:lumMod val="75000"/>
                    <a:lumOff val="25000"/>
                  </a:schemeClr>
                </a:solidFill>
              </a:rPr>
              <a:t>. </a:t>
            </a:r>
            <a:r>
              <a:rPr lang="el-GR" sz="1700" dirty="0">
                <a:solidFill>
                  <a:schemeClr val="tx1">
                    <a:lumMod val="75000"/>
                    <a:lumOff val="25000"/>
                  </a:schemeClr>
                </a:solidFill>
              </a:rPr>
              <a:t>Στηρίζεται στις αισθήσεις, στις προλήψεις στα πάθη (την ηδονή και τον πόνο) και τις φανταστικές επιβολές της διάνοιας. Αυτά, αποτελούν τα μοναδικά και αξιόπιστα κριτήρια της Αλήθειας.</a:t>
            </a:r>
          </a:p>
        </p:txBody>
      </p:sp>
      <p:sp>
        <p:nvSpPr>
          <p:cNvPr id="9" name="TextBox 8"/>
          <p:cNvSpPr txBox="1"/>
          <p:nvPr/>
        </p:nvSpPr>
        <p:spPr>
          <a:xfrm>
            <a:off x="4300151" y="2050113"/>
            <a:ext cx="3270423" cy="2446824"/>
          </a:xfrm>
          <a:prstGeom prst="rect">
            <a:avLst/>
          </a:prstGeom>
          <a:noFill/>
        </p:spPr>
        <p:txBody>
          <a:bodyPr wrap="square" rtlCol="0">
            <a:spAutoFit/>
          </a:bodyPr>
          <a:lstStyle/>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700" dirty="0">
                <a:solidFill>
                  <a:schemeClr val="tx1">
                    <a:lumMod val="75000"/>
                    <a:lumOff val="25000"/>
                  </a:schemeClr>
                </a:solidFill>
              </a:rPr>
              <a:t>Με τα κριτήρια της Αλήθειας ο άνθρωπος μπορεί να αντιληφθεί και να εξηγήσει με τον λογισμό τα περί της Φύσεως πράγματα. Με τον Κανόνα ο Επίκουρος ανέπτυξε το </a:t>
            </a:r>
            <a:r>
              <a:rPr lang="el-GR" sz="1700" u="sng" dirty="0">
                <a:solidFill>
                  <a:schemeClr val="tx1">
                    <a:lumMod val="75000"/>
                    <a:lumOff val="25000"/>
                  </a:schemeClr>
                </a:solidFill>
              </a:rPr>
              <a:t>Φυσικό</a:t>
            </a:r>
            <a:r>
              <a:rPr lang="el-GR" sz="1700" dirty="0">
                <a:solidFill>
                  <a:schemeClr val="tx1">
                    <a:lumMod val="75000"/>
                    <a:lumOff val="25000"/>
                  </a:schemeClr>
                </a:solidFill>
              </a:rPr>
              <a:t> μέρος της φιλοσοφίας του. </a:t>
            </a:r>
            <a:r>
              <a:rPr lang="el-GR" sz="1700" dirty="0" smtClean="0">
                <a:solidFill>
                  <a:schemeClr val="tx1">
                    <a:lumMod val="75000"/>
                    <a:lumOff val="25000"/>
                  </a:schemeClr>
                </a:solidFill>
              </a:rPr>
              <a:t>Εξηγώντας, έτσι, την </a:t>
            </a:r>
            <a:r>
              <a:rPr lang="el-GR" sz="1700" dirty="0">
                <a:solidFill>
                  <a:schemeClr val="tx1">
                    <a:lumMod val="75000"/>
                    <a:lumOff val="25000"/>
                  </a:schemeClr>
                </a:solidFill>
              </a:rPr>
              <a:t>λειτουργία και τα αίτια της </a:t>
            </a:r>
            <a:r>
              <a:rPr lang="el-GR" sz="1700" dirty="0" smtClean="0">
                <a:solidFill>
                  <a:schemeClr val="tx1">
                    <a:lumMod val="75000"/>
                    <a:lumOff val="25000"/>
                  </a:schemeClr>
                </a:solidFill>
              </a:rPr>
              <a:t>ύλης και διαφόρων φυσικών φαινομένων.</a:t>
            </a:r>
            <a:endParaRPr lang="el-GR" sz="1700" dirty="0">
              <a:solidFill>
                <a:schemeClr val="tx1">
                  <a:lumMod val="75000"/>
                  <a:lumOff val="25000"/>
                </a:schemeClr>
              </a:solidFill>
            </a:endParaRPr>
          </a:p>
        </p:txBody>
      </p:sp>
      <p:sp>
        <p:nvSpPr>
          <p:cNvPr id="10" name="TextBox 9"/>
          <p:cNvSpPr txBox="1"/>
          <p:nvPr/>
        </p:nvSpPr>
        <p:spPr>
          <a:xfrm>
            <a:off x="7990704" y="2050113"/>
            <a:ext cx="3558746" cy="4094967"/>
          </a:xfrm>
          <a:prstGeom prst="rect">
            <a:avLst/>
          </a:prstGeom>
          <a:noFill/>
        </p:spPr>
        <p:txBody>
          <a:bodyPr wrap="square" rtlCol="0">
            <a:spAutoFit/>
          </a:bodyPr>
          <a:lstStyle>
            <a:defPPr>
              <a:defRPr lang="el-GR"/>
            </a:defPPr>
          </a:lstStyle>
          <a:p>
            <a:pPr marL="91440" indent="-91440">
              <a:lnSpc>
                <a:spcPct val="90000"/>
              </a:lnSpc>
              <a:spcBef>
                <a:spcPts val="1200"/>
              </a:spcBef>
              <a:spcAft>
                <a:spcPts val="200"/>
              </a:spcAft>
              <a:buClr>
                <a:schemeClr val="accent1"/>
              </a:buClr>
              <a:buSzPct val="100000"/>
              <a:buFont typeface="Arial" panose="020B0604020202020204" pitchFamily="34" charset="0"/>
              <a:buChar char="•"/>
            </a:pPr>
            <a:r>
              <a:rPr lang="el-GR" sz="1700" dirty="0">
                <a:solidFill>
                  <a:schemeClr val="tx1">
                    <a:lumMod val="75000"/>
                    <a:lumOff val="25000"/>
                  </a:schemeClr>
                </a:solidFill>
              </a:rPr>
              <a:t>Η διατύπωση της </a:t>
            </a:r>
            <a:r>
              <a:rPr lang="el-GR" sz="1700" u="sng" dirty="0">
                <a:solidFill>
                  <a:schemeClr val="tx1">
                    <a:lumMod val="75000"/>
                    <a:lumOff val="25000"/>
                  </a:schemeClr>
                </a:solidFill>
              </a:rPr>
              <a:t>Ηθικής Φιλοσοφίας</a:t>
            </a:r>
            <a:r>
              <a:rPr lang="el-GR" sz="1700" dirty="0">
                <a:solidFill>
                  <a:schemeClr val="tx1">
                    <a:lumMod val="75000"/>
                    <a:lumOff val="25000"/>
                  </a:schemeClr>
                </a:solidFill>
              </a:rPr>
              <a:t> του Επίκουρου στηρίζεται στον Κανόνα και την Φυσική</a:t>
            </a:r>
            <a:r>
              <a:rPr lang="el-GR" sz="1700" dirty="0" smtClean="0">
                <a:solidFill>
                  <a:schemeClr val="tx1">
                    <a:lumMod val="75000"/>
                    <a:lumOff val="25000"/>
                  </a:schemeClr>
                </a:solidFill>
              </a:rPr>
              <a:t>.</a:t>
            </a:r>
            <a:r>
              <a:rPr lang="el-GR" sz="1600" dirty="0"/>
              <a:t> </a:t>
            </a:r>
            <a:r>
              <a:rPr lang="el-GR" sz="1700" dirty="0">
                <a:solidFill>
                  <a:schemeClr val="tx1">
                    <a:lumMod val="75000"/>
                    <a:lumOff val="25000"/>
                  </a:schemeClr>
                </a:solidFill>
              </a:rPr>
              <a:t>Επίκουρος και η θεωρία του στρέφονται σε έναν ηθικολογικό χαρακτήρα της </a:t>
            </a:r>
            <a:r>
              <a:rPr lang="el-GR" sz="1700" dirty="0" smtClean="0">
                <a:solidFill>
                  <a:schemeClr val="tx1">
                    <a:lumMod val="75000"/>
                    <a:lumOff val="25000"/>
                  </a:schemeClr>
                </a:solidFill>
              </a:rPr>
              <a:t>φιλοσοφίας. Στόχος </a:t>
            </a:r>
            <a:r>
              <a:rPr lang="el-GR" sz="1700" dirty="0">
                <a:solidFill>
                  <a:schemeClr val="tx1">
                    <a:lumMod val="75000"/>
                    <a:lumOff val="25000"/>
                  </a:schemeClr>
                </a:solidFill>
              </a:rPr>
              <a:t>του ήταν η αναζήτηση των αιτιών της ανθρώπινης δυστυχίας και των εσφαλμένων δοξασιών που την </a:t>
            </a:r>
            <a:r>
              <a:rPr lang="el-GR" sz="1700" dirty="0" smtClean="0">
                <a:solidFill>
                  <a:schemeClr val="tx1">
                    <a:lumMod val="75000"/>
                    <a:lumOff val="25000"/>
                  </a:schemeClr>
                </a:solidFill>
              </a:rPr>
              <a:t>προκαλούν, </a:t>
            </a:r>
            <a:r>
              <a:rPr lang="el-GR" sz="1700" dirty="0">
                <a:solidFill>
                  <a:schemeClr val="tx1">
                    <a:lumMod val="75000"/>
                    <a:lumOff val="25000"/>
                  </a:schemeClr>
                </a:solidFill>
              </a:rPr>
              <a:t>ώστε να υπάρξει η αντιπρόταση για την προοπτική μιας ευχάριστης ζωής </a:t>
            </a:r>
            <a:r>
              <a:rPr lang="el-GR" sz="1700" dirty="0" smtClean="0">
                <a:solidFill>
                  <a:schemeClr val="tx1">
                    <a:lumMod val="75000"/>
                    <a:lumOff val="25000"/>
                  </a:schemeClr>
                </a:solidFill>
              </a:rPr>
              <a:t>(ζην ηδέως) και για </a:t>
            </a:r>
            <a:r>
              <a:rPr lang="el-GR" sz="1700" dirty="0">
                <a:solidFill>
                  <a:schemeClr val="tx1">
                    <a:lumMod val="75000"/>
                    <a:lumOff val="25000"/>
                  </a:schemeClr>
                </a:solidFill>
              </a:rPr>
              <a:t>την επίτευξή της </a:t>
            </a:r>
            <a:r>
              <a:rPr lang="el-GR" sz="1700" dirty="0" smtClean="0">
                <a:solidFill>
                  <a:schemeClr val="tx1">
                    <a:lumMod val="75000"/>
                    <a:lumOff val="25000"/>
                  </a:schemeClr>
                </a:solidFill>
              </a:rPr>
              <a:t>προσέφερε φιλοσοφικές </a:t>
            </a:r>
            <a:r>
              <a:rPr lang="el-GR" sz="1700" dirty="0">
                <a:solidFill>
                  <a:schemeClr val="tx1">
                    <a:lumMod val="75000"/>
                    <a:lumOff val="25000"/>
                  </a:schemeClr>
                </a:solidFill>
              </a:rPr>
              <a:t>συμβουλές. Το ζην ηδέως επιτυγχάνεται με την απουσία του πόνου και φόβου και με </a:t>
            </a:r>
            <a:r>
              <a:rPr lang="el-GR" sz="1700" dirty="0" smtClean="0">
                <a:solidFill>
                  <a:schemeClr val="tx1">
                    <a:lumMod val="75000"/>
                    <a:lumOff val="25000"/>
                  </a:schemeClr>
                </a:solidFill>
              </a:rPr>
              <a:t>ζωή περιβαλλόμενη </a:t>
            </a:r>
            <a:r>
              <a:rPr lang="el-GR" sz="1700" dirty="0">
                <a:solidFill>
                  <a:schemeClr val="tx1">
                    <a:lumMod val="75000"/>
                    <a:lumOff val="25000"/>
                  </a:schemeClr>
                </a:solidFill>
              </a:rPr>
              <a:t>από φίλους.</a:t>
            </a:r>
          </a:p>
        </p:txBody>
      </p:sp>
      <p:pic>
        <p:nvPicPr>
          <p:cNvPr id="3" name="Εικόνα 2"/>
          <p:cNvPicPr>
            <a:picLocks noChangeAspect="1"/>
          </p:cNvPicPr>
          <p:nvPr/>
        </p:nvPicPr>
        <p:blipFill>
          <a:blip r:embed="rId2"/>
          <a:stretch>
            <a:fillRect/>
          </a:stretch>
        </p:blipFill>
        <p:spPr>
          <a:xfrm>
            <a:off x="4217393" y="4496937"/>
            <a:ext cx="3567745" cy="1648143"/>
          </a:xfrm>
          <a:prstGeom prst="rect">
            <a:avLst/>
          </a:prstGeom>
        </p:spPr>
      </p:pic>
    </p:spTree>
    <p:extLst>
      <p:ext uri="{BB962C8B-B14F-4D97-AF65-F5344CB8AC3E}">
        <p14:creationId xmlns:p14="http://schemas.microsoft.com/office/powerpoint/2010/main" val="103730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41000">
              <a:schemeClr val="accent4">
                <a:lumMod val="45000"/>
                <a:lumOff val="55000"/>
              </a:schemeClr>
            </a:gs>
            <a:gs pos="83000">
              <a:schemeClr val="accent4">
                <a:lumMod val="45000"/>
                <a:lumOff val="55000"/>
              </a:schemeClr>
            </a:gs>
            <a:gs pos="100000">
              <a:schemeClr val="accent4">
                <a:lumMod val="30000"/>
                <a:lumOff val="7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duotone>
              <a:schemeClr val="accent5">
                <a:shade val="45000"/>
                <a:satMod val="135000"/>
              </a:schemeClr>
              <a:prstClr val="white"/>
            </a:duotone>
          </a:blip>
          <a:stretch>
            <a:fillRect/>
          </a:stretch>
        </p:blipFill>
        <p:spPr>
          <a:xfrm>
            <a:off x="2426328" y="958467"/>
            <a:ext cx="7297093" cy="4623135"/>
          </a:xfrm>
          <a:prstGeom prst="rect">
            <a:avLst/>
          </a:prstGeom>
          <a:effectLst>
            <a:glow rad="850900">
              <a:schemeClr val="bg2">
                <a:lumMod val="75000"/>
                <a:alpha val="23000"/>
              </a:schemeClr>
            </a:glow>
          </a:effectLst>
        </p:spPr>
      </p:pic>
    </p:spTree>
    <p:extLst>
      <p:ext uri="{BB962C8B-B14F-4D97-AF65-F5344CB8AC3E}">
        <p14:creationId xmlns:p14="http://schemas.microsoft.com/office/powerpoint/2010/main" val="384875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80" y="518985"/>
            <a:ext cx="10058400" cy="856734"/>
          </a:xfrm>
        </p:spPr>
        <p:txBody>
          <a:bodyPr>
            <a:normAutofit/>
          </a:bodyPr>
          <a:lstStyle/>
          <a:p>
            <a:pPr algn="ctr"/>
            <a:r>
              <a:rPr lang="el-GR" sz="3600" b="1" dirty="0"/>
              <a:t>Επικούρεια φυσική φιλοσοφία</a:t>
            </a:r>
          </a:p>
        </p:txBody>
      </p:sp>
      <p:sp>
        <p:nvSpPr>
          <p:cNvPr id="3" name="Θέση περιεχομένου 2"/>
          <p:cNvSpPr>
            <a:spLocks noGrp="1"/>
          </p:cNvSpPr>
          <p:nvPr>
            <p:ph idx="1"/>
          </p:nvPr>
        </p:nvSpPr>
        <p:spPr>
          <a:xfrm>
            <a:off x="1039615" y="2356023"/>
            <a:ext cx="10058400" cy="2899718"/>
          </a:xfrm>
        </p:spPr>
        <p:txBody>
          <a:bodyPr/>
          <a:lstStyle/>
          <a:p>
            <a:pPr marL="0" indent="0">
              <a:buNone/>
            </a:pPr>
            <a:r>
              <a:rPr lang="el-GR" sz="1800" dirty="0" smtClean="0"/>
              <a:t>Η </a:t>
            </a:r>
            <a:r>
              <a:rPr lang="el-GR" sz="1800" dirty="0"/>
              <a:t>επικούρεια φυσική </a:t>
            </a:r>
            <a:r>
              <a:rPr lang="el-GR" sz="1800" dirty="0" smtClean="0"/>
              <a:t>φιλοσοφία χαρακτηρίζεται </a:t>
            </a:r>
            <a:r>
              <a:rPr lang="el-GR" sz="1800" dirty="0"/>
              <a:t>από τα </a:t>
            </a:r>
            <a:r>
              <a:rPr lang="el-GR" sz="1800" dirty="0" smtClean="0"/>
              <a:t>κάτωθι:</a:t>
            </a:r>
          </a:p>
          <a:p>
            <a:pPr marL="216000" indent="-216000">
              <a:buFont typeface="+mj-lt"/>
              <a:buAutoNum type="romanLcPeriod"/>
            </a:pPr>
            <a:r>
              <a:rPr lang="el-GR" sz="1600" u="sng" dirty="0" smtClean="0"/>
              <a:t>Ατομικότητα</a:t>
            </a:r>
            <a:r>
              <a:rPr lang="el-GR" sz="1600" dirty="0"/>
              <a:t>: </a:t>
            </a:r>
            <a:r>
              <a:rPr lang="el-GR" sz="1600" dirty="0" smtClean="0"/>
              <a:t>Ο </a:t>
            </a:r>
            <a:r>
              <a:rPr lang="el-GR" sz="1600" dirty="0"/>
              <a:t>Επίκουρος θεωρούσε </a:t>
            </a:r>
            <a:r>
              <a:rPr lang="el-GR" sz="1600" dirty="0" smtClean="0"/>
              <a:t>ότι </a:t>
            </a:r>
            <a:r>
              <a:rPr lang="el-GR" sz="1600" dirty="0"/>
              <a:t>τα άτομα έχουν βάρος και εισήγαγε την </a:t>
            </a:r>
            <a:r>
              <a:rPr lang="el-GR" sz="1600" dirty="0"/>
              <a:t>παρέγκλιση</a:t>
            </a:r>
            <a:r>
              <a:rPr lang="el-GR" sz="1600" dirty="0"/>
              <a:t> από την ευθεία πορεία τους που επιτρέπει τη σύγκρουσή τους και συνεπώς την δημιουργία των </a:t>
            </a:r>
            <a:r>
              <a:rPr lang="el-GR" sz="1600" dirty="0" smtClean="0"/>
              <a:t>κόσμων.</a:t>
            </a:r>
          </a:p>
          <a:p>
            <a:pPr marL="216000" indent="-216000">
              <a:buFont typeface="+mj-lt"/>
              <a:buAutoNum type="romanLcPeriod"/>
            </a:pPr>
            <a:r>
              <a:rPr lang="el-GR" sz="1600" u="sng" dirty="0" smtClean="0"/>
              <a:t>Παρέγκλισις</a:t>
            </a:r>
            <a:r>
              <a:rPr lang="el-GR" sz="1600" dirty="0"/>
              <a:t>: είναι η τυχαία κίνηση των ατόμων του Επίκουρου από τροχιά σε τροχιά, που δημιουργεί και την ποικιλότητα στη φύση. </a:t>
            </a:r>
            <a:endParaRPr lang="el-GR" sz="1600" dirty="0" smtClean="0"/>
          </a:p>
          <a:p>
            <a:pPr marL="216000" indent="-216000">
              <a:buFont typeface="+mj-lt"/>
              <a:buAutoNum type="romanLcPeriod"/>
            </a:pPr>
            <a:r>
              <a:rPr lang="el-GR" sz="1600" u="sng" dirty="0" smtClean="0"/>
              <a:t>Τυχαιότητα</a:t>
            </a:r>
            <a:r>
              <a:rPr lang="el-GR" sz="1600" dirty="0"/>
              <a:t>: η επικούρεια φιλοσοφία άφηνε ανοιχτό το φαινόμενο της </a:t>
            </a:r>
            <a:r>
              <a:rPr lang="el-GR" sz="1600" dirty="0"/>
              <a:t>τυχαιότητος</a:t>
            </a:r>
            <a:r>
              <a:rPr lang="el-GR" sz="1600" dirty="0"/>
              <a:t> σε αντίθεση με τα αιτιοκρατικά και τελεολογικά αιτήματα των </a:t>
            </a:r>
            <a:r>
              <a:rPr lang="el-GR" sz="1600" dirty="0"/>
              <a:t>Πλατωνιστών</a:t>
            </a:r>
            <a:r>
              <a:rPr lang="el-GR" sz="1600" dirty="0"/>
              <a:t> και </a:t>
            </a:r>
            <a:r>
              <a:rPr lang="el-GR" sz="1600" dirty="0" smtClean="0"/>
              <a:t>Αριστοτελικών</a:t>
            </a:r>
            <a:r>
              <a:rPr lang="el-GR" sz="1600" dirty="0"/>
              <a:t>,</a:t>
            </a:r>
            <a:r>
              <a:rPr lang="el-GR" sz="1600" dirty="0" smtClean="0"/>
              <a:t> </a:t>
            </a:r>
            <a:r>
              <a:rPr lang="el-GR" sz="1600" dirty="0"/>
              <a:t>σε αντίθεση με την χρήση της «</a:t>
            </a:r>
            <a:r>
              <a:rPr lang="el-GR" sz="1600" dirty="0"/>
              <a:t>αναγκαιότητος</a:t>
            </a:r>
            <a:r>
              <a:rPr lang="el-GR" sz="1600" dirty="0"/>
              <a:t>» του Δημόκριτου. </a:t>
            </a:r>
          </a:p>
          <a:p>
            <a:pPr marL="216000" indent="-216000">
              <a:buFont typeface="+mj-lt"/>
              <a:buAutoNum type="romanLcPeriod"/>
            </a:pPr>
            <a:r>
              <a:rPr lang="el-GR" sz="1600" u="sng" dirty="0" smtClean="0"/>
              <a:t>Υλισμός</a:t>
            </a:r>
            <a:r>
              <a:rPr lang="el-GR" sz="1600" dirty="0"/>
              <a:t>: θεωρεί υλική ακόμη και την ψυχή</a:t>
            </a:r>
            <a:r>
              <a:rPr lang="el-GR" sz="1600" dirty="0" smtClean="0"/>
              <a:t>.</a:t>
            </a:r>
            <a:endParaRPr lang="el-GR" dirty="0"/>
          </a:p>
          <a:p>
            <a:endParaRPr lang="el-GR" dirty="0"/>
          </a:p>
        </p:txBody>
      </p:sp>
    </p:spTree>
    <p:extLst>
      <p:ext uri="{BB962C8B-B14F-4D97-AF65-F5344CB8AC3E}">
        <p14:creationId xmlns:p14="http://schemas.microsoft.com/office/powerpoint/2010/main" val="134149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97278" y="667266"/>
            <a:ext cx="10058400" cy="707630"/>
          </a:xfrm>
        </p:spPr>
        <p:txBody>
          <a:bodyPr>
            <a:normAutofit fontScale="90000"/>
          </a:bodyPr>
          <a:lstStyle/>
          <a:p>
            <a:pPr algn="ctr"/>
            <a:r>
              <a:rPr lang="el-GR" b="1" dirty="0" smtClean="0"/>
              <a:t>  </a:t>
            </a:r>
            <a:r>
              <a:rPr lang="el-GR" sz="4000" b="1" dirty="0"/>
              <a:t>Ηθική</a:t>
            </a:r>
          </a:p>
        </p:txBody>
      </p:sp>
      <p:sp>
        <p:nvSpPr>
          <p:cNvPr id="3" name="Θέση περιεχομένου 2"/>
          <p:cNvSpPr>
            <a:spLocks noGrp="1"/>
          </p:cNvSpPr>
          <p:nvPr>
            <p:ph sz="half" idx="1"/>
          </p:nvPr>
        </p:nvSpPr>
        <p:spPr/>
        <p:txBody>
          <a:bodyPr>
            <a:normAutofit/>
          </a:bodyPr>
          <a:lstStyle/>
          <a:p>
            <a:pPr marL="356400" indent="-284400">
              <a:lnSpc>
                <a:spcPct val="150000"/>
              </a:lnSpc>
              <a:buFont typeface="Arial" panose="020B0604020202020204" pitchFamily="34" charset="0"/>
              <a:buChar char="•"/>
            </a:pPr>
            <a:r>
              <a:rPr lang="el-GR" sz="1300" dirty="0"/>
              <a:t>Ο Επίκουρος ήταν ηδονιστής</a:t>
            </a:r>
            <a:r>
              <a:rPr lang="el-GR" sz="1300" dirty="0" smtClean="0"/>
              <a:t>, που </a:t>
            </a:r>
            <a:r>
              <a:rPr lang="el-GR" sz="1300" dirty="0"/>
              <a:t>σημαίνει ότι δίδαξε ότι αυτό που είναι ευχάριστο είναι ηθικά καλό και αυτό που είναι οδυνηρό είναι ηθικά κακό. Υποστήριξε ότι τα περισσότερα από τα βάσανα που τα ανθρώπινα όντα βιώνουν προκαλούνται από τους παράλογους φόβους του θανάτου, της θείας τιμωρίας</a:t>
            </a:r>
            <a:r>
              <a:rPr lang="el-GR" sz="1300" dirty="0" smtClean="0"/>
              <a:t>, και </a:t>
            </a:r>
            <a:r>
              <a:rPr lang="el-GR" sz="1300" dirty="0"/>
              <a:t>της τιμωρίας στη μετά θάνατον ζωή. Αν και ο Επίκουρος έχει συχνά παρεξηγηθεί ως υποστηρικτής της αχαλίνωτης επιδίωξης της ευχαρίστησης, στην πραγματικότητα, υποστήριξε ότι ένα άτομο μπορεί να είναι ευτυχισμένο και απαλλαγμένο από τον πόνο μόνο ζώντας με σύνεση, νηφαλιότητας και ηθικά. </a:t>
            </a:r>
            <a:r>
              <a:rPr lang="el-GR" sz="1300" dirty="0" smtClean="0"/>
              <a:t>Τέλος, διακρίνεται </a:t>
            </a:r>
            <a:r>
              <a:rPr lang="el-GR" sz="1300" dirty="0"/>
              <a:t>μεταξύ δύο διαφορετικών τύπων ευχαρίστησης: «κινούμενες» απολαύσεις (κατσούφης </a:t>
            </a:r>
            <a:r>
              <a:rPr lang="el-GR" sz="1300" dirty="0" smtClean="0"/>
              <a:t>αιρήνιας) </a:t>
            </a:r>
            <a:r>
              <a:rPr lang="el-GR" sz="1300" dirty="0"/>
              <a:t>και «στατικές» απολαύσεις </a:t>
            </a:r>
            <a:r>
              <a:rPr lang="el-GR" sz="1300" dirty="0" smtClean="0"/>
              <a:t>(</a:t>
            </a:r>
            <a:r>
              <a:rPr lang="el-GR" sz="1300" dirty="0" smtClean="0"/>
              <a:t>ινφαντικά</a:t>
            </a:r>
            <a:r>
              <a:rPr lang="el-GR" sz="1300" dirty="0" smtClean="0"/>
              <a:t> </a:t>
            </a:r>
            <a:r>
              <a:rPr lang="el-GR" sz="1300" dirty="0"/>
              <a:t>και ντικουναί). </a:t>
            </a:r>
          </a:p>
        </p:txBody>
      </p:sp>
      <p:pic>
        <p:nvPicPr>
          <p:cNvPr id="5" name="Θέση περιεχομένου 4"/>
          <p:cNvPicPr>
            <a:picLocks noGrp="1" noChangeAspect="1"/>
          </p:cNvPicPr>
          <p:nvPr>
            <p:ph sz="half" idx="2"/>
          </p:nvPr>
        </p:nvPicPr>
        <p:blipFill>
          <a:blip r:embed="rId2"/>
          <a:stretch>
            <a:fillRect/>
          </a:stretch>
        </p:blipFill>
        <p:spPr>
          <a:xfrm>
            <a:off x="7092780" y="2248517"/>
            <a:ext cx="2421922" cy="2801278"/>
          </a:xfrm>
          <a:prstGeom prst="rect">
            <a:avLst/>
          </a:prstGeom>
        </p:spPr>
      </p:pic>
      <p:sp>
        <p:nvSpPr>
          <p:cNvPr id="6" name="TextBox 5"/>
          <p:cNvSpPr txBox="1"/>
          <p:nvPr/>
        </p:nvSpPr>
        <p:spPr>
          <a:xfrm>
            <a:off x="9514702" y="2248517"/>
            <a:ext cx="2207741" cy="2893100"/>
          </a:xfrm>
          <a:prstGeom prst="rect">
            <a:avLst/>
          </a:prstGeom>
          <a:noFill/>
        </p:spPr>
        <p:txBody>
          <a:bodyPr wrap="square" rtlCol="0">
            <a:spAutoFit/>
          </a:bodyPr>
          <a:lstStyle/>
          <a:p>
            <a:r>
              <a:rPr lang="el-GR" sz="1300" i="1" dirty="0">
                <a:solidFill>
                  <a:schemeClr val="tx1">
                    <a:lumMod val="65000"/>
                    <a:lumOff val="35000"/>
                  </a:schemeClr>
                </a:solidFill>
              </a:rPr>
              <a:t>Μαρμάρινο ανάγλυφο από τον 1ο ή 2ο αιώνα που δείχνει τον μυθικό παραβάτη Ιξίωνα να βασανίζεται σε περιστρεφόμενο φλογερό τροχό στα Τάρταρα. Ο Επίκουρος δίδαξε ότι οι ιστορίες μιας τέτοιας τιμωρίας στη μετά θάνατον ζωή είναι γελοίες δεισιδαιμονίες και ότι η πίστη σε αυτές εμποδίζει τους ανθρώπους να επιτύχουν την αταξία.</a:t>
            </a:r>
          </a:p>
        </p:txBody>
      </p:sp>
    </p:spTree>
    <p:extLst>
      <p:ext uri="{BB962C8B-B14F-4D97-AF65-F5344CB8AC3E}">
        <p14:creationId xmlns:p14="http://schemas.microsoft.com/office/powerpoint/2010/main" val="380033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  Επιστημολογία</a:t>
            </a:r>
            <a:endParaRPr lang="el-GR" b="1" dirty="0"/>
          </a:p>
        </p:txBody>
      </p:sp>
      <p:sp>
        <p:nvSpPr>
          <p:cNvPr id="3" name="Θέση περιεχομένου 2"/>
          <p:cNvSpPr>
            <a:spLocks noGrp="1"/>
          </p:cNvSpPr>
          <p:nvPr>
            <p:ph idx="1"/>
          </p:nvPr>
        </p:nvSpPr>
        <p:spPr>
          <a:xfrm>
            <a:off x="1097280" y="1796307"/>
            <a:ext cx="7503023" cy="4023360"/>
          </a:xfrm>
        </p:spPr>
        <p:txBody>
          <a:bodyPr>
            <a:normAutofit/>
          </a:bodyPr>
          <a:lstStyle/>
          <a:p>
            <a:pPr marL="356400" indent="-284400">
              <a:lnSpc>
                <a:spcPct val="150000"/>
              </a:lnSpc>
              <a:buFont typeface="Arial" panose="020B0604020202020204" pitchFamily="34" charset="0"/>
              <a:buChar char="•"/>
            </a:pPr>
            <a:r>
              <a:rPr lang="el-GR" sz="1300" dirty="0"/>
              <a:t>Ο Επίκουρος και οι οπαδοί του είχαν μια καλά αναπτυγμένη επιστημολογία, η οποία αναπτύχθηκε ως αποτέλεσμα της αντιπαλότητάς τους με άλλες φιλοσοφικές </a:t>
            </a:r>
            <a:r>
              <a:rPr lang="el-GR" sz="1300" dirty="0" smtClean="0"/>
              <a:t>σχολές. </a:t>
            </a:r>
            <a:r>
              <a:rPr lang="el-GR" sz="1300" dirty="0"/>
              <a:t>Έ</a:t>
            </a:r>
            <a:r>
              <a:rPr lang="el-GR" sz="1300" dirty="0" smtClean="0"/>
              <a:t>γραψε </a:t>
            </a:r>
            <a:r>
              <a:rPr lang="el-GR" sz="1300" dirty="0"/>
              <a:t>μια πραγματεία με τίτλο </a:t>
            </a:r>
            <a:r>
              <a:rPr lang="el-GR" sz="1300" dirty="0" smtClean="0"/>
              <a:t>Καντόνα</a:t>
            </a:r>
            <a:r>
              <a:rPr lang="el-GR" sz="1300" dirty="0" smtClean="0"/>
              <a:t> στην </a:t>
            </a:r>
            <a:r>
              <a:rPr lang="el-GR" sz="1300" dirty="0"/>
              <a:t>οποία εξήγησε τις μεθόδους έρευνας και τη θεωρία της γνώσης. Ο Επίκουρος ήταν ένθερμος </a:t>
            </a:r>
            <a:r>
              <a:rPr lang="el-GR" sz="1300" dirty="0" smtClean="0"/>
              <a:t>εμπειριστής, πιστεύοντας </a:t>
            </a:r>
            <a:r>
              <a:rPr lang="el-GR" sz="1300" dirty="0"/>
              <a:t>ότι οι αισθήσεις είναι οι μόνες αξιόπιστες πηγές πληροφοριών για τον </a:t>
            </a:r>
            <a:r>
              <a:rPr lang="el-GR" sz="1300" dirty="0" smtClean="0"/>
              <a:t>κόσμο. Επίσης, επέτρεψε </a:t>
            </a:r>
            <a:r>
              <a:rPr lang="el-GR" sz="1300" dirty="0"/>
              <a:t>ότι οποιαδήποτε δήλωση που δεν έρχεται σε άμεση αντίθεση με την ανθρώπινη αντίληψη έχει τη δυνατότητα να είναι αληθινή</a:t>
            </a:r>
            <a:r>
              <a:rPr lang="el-GR" sz="1300" dirty="0" smtClean="0"/>
              <a:t>. </a:t>
            </a:r>
            <a:r>
              <a:rPr lang="el-GR" sz="1300" dirty="0"/>
              <a:t>Εντούτοις, οτιδήποτε αντίθετο με την εμπειρία ενός προσώπου μπορεί να αποκλειστεί ως ψευδές. </a:t>
            </a:r>
            <a:r>
              <a:rPr lang="el-GR" sz="1300" dirty="0" smtClean="0"/>
              <a:t>Βέβαια, ευνόησε </a:t>
            </a:r>
            <a:r>
              <a:rPr lang="el-GR" sz="1300" dirty="0"/>
              <a:t>έντονα τις </a:t>
            </a:r>
            <a:r>
              <a:rPr lang="el-GR" sz="1300" dirty="0"/>
              <a:t>νατουραλιστικές</a:t>
            </a:r>
            <a:r>
              <a:rPr lang="el-GR" sz="1300" dirty="0"/>
              <a:t> εξηγήσεις έναντι των θεολογικών.</a:t>
            </a:r>
          </a:p>
        </p:txBody>
      </p:sp>
      <p:pic>
        <p:nvPicPr>
          <p:cNvPr id="4" name="Εικόνα 3"/>
          <p:cNvPicPr>
            <a:picLocks noChangeAspect="1"/>
          </p:cNvPicPr>
          <p:nvPr/>
        </p:nvPicPr>
        <p:blipFill>
          <a:blip r:embed="rId2"/>
          <a:stretch>
            <a:fillRect/>
          </a:stretch>
        </p:blipFill>
        <p:spPr>
          <a:xfrm>
            <a:off x="8798010" y="1952368"/>
            <a:ext cx="2240692" cy="3281597"/>
          </a:xfrm>
          <a:prstGeom prst="rect">
            <a:avLst/>
          </a:prstGeom>
        </p:spPr>
      </p:pic>
      <p:sp>
        <p:nvSpPr>
          <p:cNvPr id="5" name="TextBox 4"/>
          <p:cNvSpPr txBox="1"/>
          <p:nvPr/>
        </p:nvSpPr>
        <p:spPr>
          <a:xfrm>
            <a:off x="8715632" y="5173336"/>
            <a:ext cx="2440048" cy="646331"/>
          </a:xfrm>
          <a:prstGeom prst="rect">
            <a:avLst/>
          </a:prstGeom>
          <a:noFill/>
        </p:spPr>
        <p:txBody>
          <a:bodyPr wrap="square" rtlCol="0">
            <a:spAutoFit/>
          </a:bodyPr>
          <a:lstStyle/>
          <a:p>
            <a:r>
              <a:rPr lang="el-GR" sz="1200" i="1" dirty="0">
                <a:solidFill>
                  <a:schemeClr val="tx1">
                    <a:lumMod val="65000"/>
                    <a:lumOff val="35000"/>
                  </a:schemeClr>
                </a:solidFill>
              </a:rPr>
              <a:t>Εικονογράφηση από το 1885 μιας μικρής χάλκινης προτομής του Επίκουρου από το </a:t>
            </a:r>
            <a:r>
              <a:rPr lang="el-GR" sz="1200" i="1" dirty="0">
                <a:solidFill>
                  <a:schemeClr val="tx1">
                    <a:lumMod val="65000"/>
                    <a:lumOff val="35000"/>
                  </a:schemeClr>
                </a:solidFill>
              </a:rPr>
              <a:t>Herculaneum</a:t>
            </a:r>
            <a:r>
              <a:rPr lang="el-GR" sz="1200" i="1" dirty="0">
                <a:solidFill>
                  <a:schemeClr val="tx1">
                    <a:lumMod val="65000"/>
                    <a:lumOff val="35000"/>
                  </a:schemeClr>
                </a:solidFill>
              </a:rPr>
              <a:t>.</a:t>
            </a:r>
          </a:p>
        </p:txBody>
      </p:sp>
    </p:spTree>
    <p:extLst>
      <p:ext uri="{BB962C8B-B14F-4D97-AF65-F5344CB8AC3E}">
        <p14:creationId xmlns:p14="http://schemas.microsoft.com/office/powerpoint/2010/main" val="37794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Ανασκόπηση">
  <a:themeElements>
    <a:clrScheme name="Ανασκόπηση">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643</TotalTime>
  <Words>2100</Words>
  <Application>Microsoft Office PowerPoint</Application>
  <PresentationFormat>Ευρεία οθόνη</PresentationFormat>
  <Paragraphs>115</Paragraphs>
  <Slides>17</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Calibri</vt:lpstr>
      <vt:lpstr>Calibri Light</vt:lpstr>
      <vt:lpstr>Ανασκόπηση</vt:lpstr>
      <vt:lpstr>Επίκουρος</vt:lpstr>
      <vt:lpstr>Επίκουρος του Νεοκλέους ο Γαργήττιος</vt:lpstr>
      <vt:lpstr>Επίκουρος του Νεοκλέους ο Γαργήττιος</vt:lpstr>
      <vt:lpstr>Επικούρεια Συγγράμματα</vt:lpstr>
      <vt:lpstr>Η Επικούρεια Φιλοσοφία</vt:lpstr>
      <vt:lpstr>Παρουσίαση του PowerPoint</vt:lpstr>
      <vt:lpstr>Επικούρεια φυσική φιλοσοφία</vt:lpstr>
      <vt:lpstr>  Ηθική</vt:lpstr>
      <vt:lpstr>  Επιστημολογία</vt:lpstr>
      <vt:lpstr>  Πολιτική</vt:lpstr>
      <vt:lpstr>  Θεολογία</vt:lpstr>
      <vt:lpstr>Αρχαίος Επικουρειισμός</vt:lpstr>
      <vt:lpstr>  Μεσαίωνας</vt:lpstr>
      <vt:lpstr>Διαφωτισμός και μετέπειτα χρόνια</vt:lpstr>
      <vt:lpstr>Η Επικούρεια φιλοσοφία στη σύγχρονη εποχή </vt:lpstr>
      <vt:lpstr>Αποσπάσματα</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Επίκουρος</dc:title>
  <dc:creator>Ανδριάνα Γκιτέρσου</dc:creator>
  <cp:lastModifiedBy>Ανδριάνα Γκιτέρσου</cp:lastModifiedBy>
  <cp:revision>38</cp:revision>
  <dcterms:created xsi:type="dcterms:W3CDTF">2021-05-04T18:05:39Z</dcterms:created>
  <dcterms:modified xsi:type="dcterms:W3CDTF">2021-05-05T16:31:01Z</dcterms:modified>
</cp:coreProperties>
</file>