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5" r:id="rId2"/>
    <p:sldId id="256" r:id="rId3"/>
    <p:sldId id="257" r:id="rId4"/>
    <p:sldId id="258" r:id="rId5"/>
    <p:sldId id="269" r:id="rId6"/>
    <p:sldId id="270" r:id="rId7"/>
    <p:sldId id="262" r:id="rId8"/>
    <p:sldId id="261" r:id="rId9"/>
    <p:sldId id="263" r:id="rId10"/>
    <p:sldId id="271" r:id="rId11"/>
    <p:sldId id="268" r:id="rId12"/>
    <p:sldId id="265" r:id="rId13"/>
    <p:sldId id="267" r:id="rId14"/>
    <p:sldId id="272" r:id="rId15"/>
    <p:sldId id="264" r:id="rId16"/>
    <p:sldId id="266" r:id="rId17"/>
    <p:sldId id="273" r:id="rId18"/>
    <p:sldId id="27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Στυλ με θέμα 2 - Έμφαση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Φωτεινό στυλ 2 - Έμφαση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342CEA3-3058-4D43-AE35-B3DA76CB4003}" type="datetimeFigureOut">
              <a:rPr lang="el-GR" smtClean="0"/>
              <a:pPr/>
              <a:t>21/2/2018</a:t>
            </a:fld>
            <a:endParaRPr lang="el-GR" dirty="0"/>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dirty="0"/>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21/2/2018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2342CEA3-3058-4D43-AE35-B3DA76CB4003}" type="datetimeFigureOut">
              <a:rPr lang="el-GR" smtClean="0"/>
              <a:pPr/>
              <a:t>21/2/2018</a:t>
            </a:fld>
            <a:endParaRPr lang="el-GR" dirty="0"/>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dirty="0"/>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21/2/2018</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342CEA3-3058-4D43-AE35-B3DA76CB4003}" type="datetimeFigureOut">
              <a:rPr lang="el-GR" smtClean="0"/>
              <a:pPr/>
              <a:t>21/2/2018</a:t>
            </a:fld>
            <a:endParaRPr lang="el-GR" dirty="0"/>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dirty="0"/>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21/2/2018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21/2/2018</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21/2/2018</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2342CEA3-3058-4D43-AE35-B3DA76CB4003}" type="datetimeFigureOut">
              <a:rPr lang="el-GR" smtClean="0"/>
              <a:pPr/>
              <a:t>21/2/2018</a:t>
            </a:fld>
            <a:endParaRPr lang="el-GR" dirty="0"/>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21/2/2018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21/2/2018</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dirty="0"/>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342CEA3-3058-4D43-AE35-B3DA76CB4003}" type="datetimeFigureOut">
              <a:rPr lang="el-GR" smtClean="0"/>
              <a:pPr/>
              <a:t>21/2/2018</a:t>
            </a:fld>
            <a:endParaRPr lang="el-GR" dirty="0"/>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dirty="0"/>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563888" y="2276872"/>
            <a:ext cx="4908380" cy="1340720"/>
          </a:xfrm>
        </p:spPr>
        <p:txBody>
          <a:bodyPr>
            <a:normAutofit/>
          </a:bodyPr>
          <a:lstStyle/>
          <a:p>
            <a:pPr algn="ctr"/>
            <a:r>
              <a:rPr lang="en-US" sz="3600" dirty="0" smtClean="0">
                <a:latin typeface="Arial" panose="020B0604020202020204" pitchFamily="34" charset="0"/>
                <a:cs typeface="Arial" panose="020B0604020202020204" pitchFamily="34" charset="0"/>
              </a:rPr>
              <a:t>Less chemicals more quality life</a:t>
            </a:r>
            <a:endParaRPr lang="el-GR" sz="3600" dirty="0">
              <a:latin typeface="Arial" panose="020B0604020202020204" pitchFamily="34" charset="0"/>
              <a:cs typeface="Arial" panose="020B0604020202020204" pitchFamily="34" charset="0"/>
            </a:endParaRPr>
          </a:p>
        </p:txBody>
      </p:sp>
      <p:pic>
        <p:nvPicPr>
          <p:cNvPr id="3" name="Εικόνα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355976" y="4315384"/>
            <a:ext cx="3708426" cy="1740024"/>
          </a:xfrm>
          <a:prstGeom prst="rect">
            <a:avLst/>
          </a:prstGeom>
        </p:spPr>
      </p:pic>
      <p:pic>
        <p:nvPicPr>
          <p:cNvPr id="4" name="Εικόνα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551713" y="16024"/>
            <a:ext cx="2592287" cy="1728192"/>
          </a:xfrm>
          <a:prstGeom prst="rect">
            <a:avLst/>
          </a:prstGeom>
        </p:spPr>
      </p:pic>
    </p:spTree>
    <p:extLst>
      <p:ext uri="{BB962C8B-B14F-4D97-AF65-F5344CB8AC3E}">
        <p14:creationId xmlns="" xmlns:p14="http://schemas.microsoft.com/office/powerpoint/2010/main" val="63247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marL="274320" lvl="0" indent="-274320">
              <a:spcBef>
                <a:spcPts val="600"/>
              </a:spcBef>
            </a:pPr>
            <a:r>
              <a:rPr lang="en-US" dirty="0" smtClean="0"/>
              <a:t>What are the mutant food?</a:t>
            </a:r>
            <a:endParaRPr lang="el-GR" dirty="0"/>
          </a:p>
        </p:txBody>
      </p:sp>
      <p:sp>
        <p:nvSpPr>
          <p:cNvPr id="3" name="Θέση περιεχομένου 2"/>
          <p:cNvSpPr>
            <a:spLocks noGrp="1"/>
          </p:cNvSpPr>
          <p:nvPr>
            <p:ph idx="1"/>
          </p:nvPr>
        </p:nvSpPr>
        <p:spPr>
          <a:xfrm>
            <a:off x="179512" y="1340768"/>
            <a:ext cx="7643192" cy="4340534"/>
          </a:xfrm>
        </p:spPr>
        <p:txBody>
          <a:bodyPr>
            <a:normAutofit fontScale="92500" lnSpcReduction="20000"/>
          </a:bodyPr>
          <a:lstStyle/>
          <a:p>
            <a:pPr lvl="0" algn="ctr">
              <a:buClr>
                <a:srgbClr val="04617B"/>
              </a:buClr>
              <a:buNone/>
            </a:pPr>
            <a:r>
              <a:rPr lang="en-US" sz="3500" dirty="0">
                <a:solidFill>
                  <a:srgbClr val="10CF9B">
                    <a:lumMod val="50000"/>
                  </a:srgbClr>
                </a:solidFill>
                <a:latin typeface="Arial" pitchFamily="34" charset="0"/>
                <a:cs typeface="Arial" pitchFamily="34" charset="0"/>
              </a:rPr>
              <a:t> </a:t>
            </a:r>
          </a:p>
          <a:p>
            <a:pPr lvl="0" algn="ctr">
              <a:buClr>
                <a:srgbClr val="04617B"/>
              </a:buClr>
              <a:buNone/>
            </a:pPr>
            <a:r>
              <a:rPr lang="en-US" sz="2400" b="1" dirty="0">
                <a:solidFill>
                  <a:prstClr val="black"/>
                </a:solidFill>
                <a:latin typeface="Arial" pitchFamily="34" charset="0"/>
                <a:cs typeface="Arial" pitchFamily="34" charset="0"/>
              </a:rPr>
              <a:t>Soybean</a:t>
            </a:r>
            <a:r>
              <a:rPr lang="en-US" sz="2400" dirty="0">
                <a:solidFill>
                  <a:prstClr val="black"/>
                </a:solidFill>
                <a:latin typeface="Arial" pitchFamily="34" charset="0"/>
                <a:cs typeface="Arial" pitchFamily="34" charset="0"/>
              </a:rPr>
              <a:t>, </a:t>
            </a:r>
            <a:r>
              <a:rPr lang="en-US" sz="2400" b="1" dirty="0">
                <a:solidFill>
                  <a:prstClr val="black"/>
                </a:solidFill>
                <a:latin typeface="Arial" pitchFamily="34" charset="0"/>
                <a:cs typeface="Arial" pitchFamily="34" charset="0"/>
              </a:rPr>
              <a:t>corn</a:t>
            </a:r>
            <a:r>
              <a:rPr lang="en-US" sz="2400" dirty="0">
                <a:solidFill>
                  <a:prstClr val="black"/>
                </a:solidFill>
                <a:latin typeface="Arial" pitchFamily="34" charset="0"/>
                <a:cs typeface="Arial" pitchFamily="34" charset="0"/>
              </a:rPr>
              <a:t> and their derivatives are </a:t>
            </a:r>
            <a:r>
              <a:rPr lang="en-US" sz="2400" b="1" u="sng" dirty="0">
                <a:solidFill>
                  <a:prstClr val="black"/>
                </a:solidFill>
                <a:latin typeface="Arial" pitchFamily="34" charset="0"/>
                <a:cs typeface="Arial" pitchFamily="34" charset="0"/>
              </a:rPr>
              <a:t>main </a:t>
            </a:r>
            <a:r>
              <a:rPr lang="en-US" sz="2400" b="1" u="sng" dirty="0" smtClean="0">
                <a:solidFill>
                  <a:prstClr val="black"/>
                </a:solidFill>
                <a:latin typeface="Arial" pitchFamily="34" charset="0"/>
                <a:cs typeface="Arial" pitchFamily="34" charset="0"/>
              </a:rPr>
              <a:t>source</a:t>
            </a:r>
            <a:r>
              <a:rPr lang="en-US" sz="2400" dirty="0" smtClean="0">
                <a:solidFill>
                  <a:prstClr val="black"/>
                </a:solidFill>
                <a:latin typeface="Arial" pitchFamily="34" charset="0"/>
                <a:cs typeface="Arial" pitchFamily="34" charset="0"/>
              </a:rPr>
              <a:t> </a:t>
            </a:r>
            <a:r>
              <a:rPr lang="en-US" sz="2400" dirty="0">
                <a:solidFill>
                  <a:prstClr val="black"/>
                </a:solidFill>
                <a:latin typeface="Arial" pitchFamily="34" charset="0"/>
                <a:cs typeface="Arial" pitchFamily="34" charset="0"/>
              </a:rPr>
              <a:t>of genetic pollution in nature and in food.</a:t>
            </a:r>
            <a:endParaRPr lang="el-GR" sz="2400" dirty="0">
              <a:solidFill>
                <a:prstClr val="black"/>
              </a:solidFill>
              <a:latin typeface="Arial" pitchFamily="34" charset="0"/>
              <a:cs typeface="Arial" pitchFamily="34" charset="0"/>
            </a:endParaRPr>
          </a:p>
          <a:p>
            <a:pPr marL="0" lvl="0" indent="0" algn="ctr">
              <a:buClr>
                <a:srgbClr val="04617B"/>
              </a:buClr>
              <a:buNone/>
            </a:pPr>
            <a:r>
              <a:rPr lang="en-US" sz="2400" dirty="0">
                <a:solidFill>
                  <a:prstClr val="black"/>
                </a:solidFill>
                <a:latin typeface="Arial" pitchFamily="34" charset="0"/>
                <a:cs typeface="Arial" pitchFamily="34" charset="0"/>
              </a:rPr>
              <a:t>Products as: </a:t>
            </a:r>
            <a:endParaRPr lang="en-US" sz="2400" dirty="0" smtClean="0">
              <a:solidFill>
                <a:prstClr val="black"/>
              </a:solidFill>
              <a:latin typeface="Arial" pitchFamily="34" charset="0"/>
              <a:cs typeface="Arial" pitchFamily="34" charset="0"/>
            </a:endParaRPr>
          </a:p>
          <a:p>
            <a:pPr lvl="0" algn="ctr">
              <a:buClr>
                <a:srgbClr val="04617B"/>
              </a:buClr>
              <a:buFont typeface="Courier New" panose="02070309020205020404" pitchFamily="49" charset="0"/>
              <a:buChar char="o"/>
            </a:pPr>
            <a:r>
              <a:rPr lang="en-US" sz="2400" b="1" dirty="0" smtClean="0">
                <a:solidFill>
                  <a:prstClr val="black"/>
                </a:solidFill>
                <a:latin typeface="Arial" pitchFamily="34" charset="0"/>
                <a:cs typeface="Arial" pitchFamily="34" charset="0"/>
              </a:rPr>
              <a:t>chocolate </a:t>
            </a:r>
            <a:endParaRPr lang="en-US" sz="2400" b="1" dirty="0">
              <a:solidFill>
                <a:prstClr val="black"/>
              </a:solidFill>
              <a:latin typeface="Arial" pitchFamily="34" charset="0"/>
              <a:cs typeface="Arial" pitchFamily="34" charset="0"/>
            </a:endParaRPr>
          </a:p>
          <a:p>
            <a:pPr lvl="0" algn="ctr">
              <a:buClr>
                <a:srgbClr val="04617B"/>
              </a:buClr>
              <a:buFont typeface="Courier New" panose="02070309020205020404" pitchFamily="49" charset="0"/>
              <a:buChar char="o"/>
            </a:pPr>
            <a:r>
              <a:rPr lang="en-US" sz="2400" b="1" dirty="0" smtClean="0">
                <a:solidFill>
                  <a:prstClr val="black"/>
                </a:solidFill>
                <a:latin typeface="Arial" pitchFamily="34" charset="0"/>
                <a:cs typeface="Arial" pitchFamily="34" charset="0"/>
              </a:rPr>
              <a:t>biscuits</a:t>
            </a:r>
            <a:endParaRPr lang="en-US" sz="2400" b="1" dirty="0">
              <a:solidFill>
                <a:prstClr val="black"/>
              </a:solidFill>
              <a:latin typeface="Arial" pitchFamily="34" charset="0"/>
              <a:cs typeface="Arial" pitchFamily="34" charset="0"/>
            </a:endParaRPr>
          </a:p>
          <a:p>
            <a:pPr lvl="0" algn="ctr">
              <a:buClr>
                <a:srgbClr val="04617B"/>
              </a:buClr>
              <a:buFont typeface="Courier New" panose="02070309020205020404" pitchFamily="49" charset="0"/>
              <a:buChar char="o"/>
            </a:pPr>
            <a:r>
              <a:rPr lang="en-US" sz="2400" b="1" dirty="0" smtClean="0">
                <a:solidFill>
                  <a:prstClr val="black"/>
                </a:solidFill>
                <a:latin typeface="Arial" pitchFamily="34" charset="0"/>
                <a:cs typeface="Arial" pitchFamily="34" charset="0"/>
              </a:rPr>
              <a:t>snacks</a:t>
            </a:r>
            <a:endParaRPr lang="en-US" sz="2400" b="1" dirty="0">
              <a:solidFill>
                <a:prstClr val="black"/>
              </a:solidFill>
              <a:latin typeface="Arial" pitchFamily="34" charset="0"/>
              <a:cs typeface="Arial" pitchFamily="34" charset="0"/>
            </a:endParaRPr>
          </a:p>
          <a:p>
            <a:pPr lvl="0" algn="ctr">
              <a:buClr>
                <a:srgbClr val="04617B"/>
              </a:buClr>
              <a:buFont typeface="Courier New" panose="02070309020205020404" pitchFamily="49" charset="0"/>
              <a:buChar char="o"/>
            </a:pPr>
            <a:r>
              <a:rPr lang="en-US" sz="2400" b="1" dirty="0" smtClean="0">
                <a:solidFill>
                  <a:prstClr val="black"/>
                </a:solidFill>
                <a:latin typeface="Arial" pitchFamily="34" charset="0"/>
                <a:cs typeface="Arial" pitchFamily="34" charset="0"/>
              </a:rPr>
              <a:t>sweets </a:t>
            </a:r>
            <a:endParaRPr lang="en-US" sz="2400" b="1" dirty="0">
              <a:solidFill>
                <a:prstClr val="black"/>
              </a:solidFill>
              <a:latin typeface="Arial" pitchFamily="34" charset="0"/>
              <a:cs typeface="Arial" pitchFamily="34" charset="0"/>
            </a:endParaRPr>
          </a:p>
          <a:p>
            <a:pPr lvl="0" algn="ctr">
              <a:buClr>
                <a:srgbClr val="04617B"/>
              </a:buClr>
              <a:buFont typeface="Courier New" panose="02070309020205020404" pitchFamily="49" charset="0"/>
              <a:buChar char="o"/>
            </a:pPr>
            <a:r>
              <a:rPr lang="en-US" sz="2400" b="1" dirty="0">
                <a:solidFill>
                  <a:prstClr val="black"/>
                </a:solidFill>
                <a:latin typeface="Arial" pitchFamily="34" charset="0"/>
                <a:cs typeface="Arial" pitchFamily="34" charset="0"/>
              </a:rPr>
              <a:t>f</a:t>
            </a:r>
            <a:r>
              <a:rPr lang="en-US" sz="2400" b="1" dirty="0" smtClean="0">
                <a:solidFill>
                  <a:prstClr val="black"/>
                </a:solidFill>
                <a:latin typeface="Arial" pitchFamily="34" charset="0"/>
                <a:cs typeface="Arial" pitchFamily="34" charset="0"/>
              </a:rPr>
              <a:t>ast food </a:t>
            </a:r>
            <a:r>
              <a:rPr lang="en-US" sz="2400" dirty="0">
                <a:solidFill>
                  <a:prstClr val="black"/>
                </a:solidFill>
                <a:latin typeface="Arial" pitchFamily="34" charset="0"/>
                <a:cs typeface="Arial" pitchFamily="34" charset="0"/>
              </a:rPr>
              <a:t>etc</a:t>
            </a:r>
            <a:r>
              <a:rPr lang="en-US" sz="2400" dirty="0" smtClean="0">
                <a:solidFill>
                  <a:prstClr val="black"/>
                </a:solidFill>
                <a:latin typeface="Arial" pitchFamily="34" charset="0"/>
                <a:cs typeface="Arial" pitchFamily="34" charset="0"/>
              </a:rPr>
              <a:t>.</a:t>
            </a:r>
          </a:p>
          <a:p>
            <a:pPr lvl="0" algn="ctr">
              <a:buClr>
                <a:srgbClr val="04617B"/>
              </a:buClr>
              <a:buNone/>
            </a:pPr>
            <a:r>
              <a:rPr lang="en-US" sz="2400" dirty="0" smtClean="0">
                <a:solidFill>
                  <a:prstClr val="black"/>
                </a:solidFill>
                <a:latin typeface="Arial" pitchFamily="34" charset="0"/>
                <a:cs typeface="Arial" pitchFamily="34" charset="0"/>
              </a:rPr>
              <a:t> </a:t>
            </a:r>
            <a:r>
              <a:rPr lang="en-US" sz="2400" dirty="0">
                <a:solidFill>
                  <a:prstClr val="black"/>
                </a:solidFill>
                <a:latin typeface="Arial" pitchFamily="34" charset="0"/>
                <a:cs typeface="Arial" pitchFamily="34" charset="0"/>
              </a:rPr>
              <a:t>may contain mutant soybean or mutant corn as basic or additives essentials at the same time and in huge quantities of </a:t>
            </a:r>
            <a:r>
              <a:rPr lang="en-US" sz="2400" dirty="0" smtClean="0">
                <a:solidFill>
                  <a:prstClr val="black"/>
                </a:solidFill>
                <a:latin typeface="Arial" pitchFamily="34" charset="0"/>
                <a:cs typeface="Arial" pitchFamily="34" charset="0"/>
              </a:rPr>
              <a:t>animal and </a:t>
            </a:r>
            <a:r>
              <a:rPr lang="en-US" sz="2400" dirty="0">
                <a:solidFill>
                  <a:prstClr val="black"/>
                </a:solidFill>
                <a:latin typeface="Arial" pitchFamily="34" charset="0"/>
                <a:cs typeface="Arial" pitchFamily="34" charset="0"/>
              </a:rPr>
              <a:t>fish </a:t>
            </a:r>
            <a:r>
              <a:rPr lang="en-US" sz="2400" dirty="0" smtClean="0">
                <a:solidFill>
                  <a:prstClr val="black"/>
                </a:solidFill>
                <a:latin typeface="Arial" pitchFamily="34" charset="0"/>
                <a:cs typeface="Arial" pitchFamily="34" charset="0"/>
              </a:rPr>
              <a:t>food</a:t>
            </a:r>
            <a:r>
              <a:rPr lang="en-US" sz="2400" dirty="0">
                <a:solidFill>
                  <a:prstClr val="black"/>
                </a:solidFill>
                <a:latin typeface="Arial" pitchFamily="34" charset="0"/>
                <a:cs typeface="Arial" pitchFamily="34" charset="0"/>
              </a:rPr>
              <a:t>, which are </a:t>
            </a:r>
            <a:r>
              <a:rPr lang="en-US" sz="2400" dirty="0" smtClean="0">
                <a:solidFill>
                  <a:prstClr val="black"/>
                </a:solidFill>
                <a:latin typeface="Arial" pitchFamily="34" charset="0"/>
                <a:cs typeface="Arial" pitchFamily="34" charset="0"/>
              </a:rPr>
              <a:t>the basic </a:t>
            </a:r>
            <a:r>
              <a:rPr lang="en-US" sz="2400" dirty="0">
                <a:solidFill>
                  <a:prstClr val="black"/>
                </a:solidFill>
                <a:latin typeface="Arial" pitchFamily="34" charset="0"/>
                <a:cs typeface="Arial" pitchFamily="34" charset="0"/>
              </a:rPr>
              <a:t>part of animal’s feeding.</a:t>
            </a:r>
          </a:p>
          <a:p>
            <a:endParaRPr lang="el-GR" dirty="0"/>
          </a:p>
        </p:txBody>
      </p:sp>
      <p:pic>
        <p:nvPicPr>
          <p:cNvPr id="4"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extLst>
      <p:ext uri="{BB962C8B-B14F-4D97-AF65-F5344CB8AC3E}">
        <p14:creationId xmlns="" xmlns:p14="http://schemas.microsoft.com/office/powerpoint/2010/main" val="65978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extLst>
              <p:ext uri="{D42A27DB-BD31-4B8C-83A1-F6EECF244321}">
                <p14:modId xmlns="" xmlns:p14="http://schemas.microsoft.com/office/powerpoint/2010/main" val="4126657694"/>
              </p:ext>
            </p:extLst>
          </p:nvPr>
        </p:nvGraphicFramePr>
        <p:xfrm>
          <a:off x="971600" y="548680"/>
          <a:ext cx="6096000" cy="3108960"/>
        </p:xfrm>
        <a:graphic>
          <a:graphicData uri="http://schemas.openxmlformats.org/drawingml/2006/table">
            <a:tbl>
              <a:tblPr firstRow="1" bandRow="1">
                <a:tableStyleId>{F2DE63D5-997A-4646-A377-4702673A728D}</a:tableStyleId>
              </a:tblPr>
              <a:tblGrid>
                <a:gridCol w="3048000"/>
                <a:gridCol w="3048000"/>
              </a:tblGrid>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Soybean derivatives </a:t>
                      </a:r>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Corn derivatives</a:t>
                      </a:r>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panose="020B0604020202020204" pitchFamily="34" charset="0"/>
                          <a:cs typeface="Arial" panose="020B0604020202020204" pitchFamily="34" charset="0"/>
                        </a:rPr>
                        <a:t>Chewing gum</a:t>
                      </a:r>
                      <a:r>
                        <a:rPr lang="el-G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lecithin, vegetable oils</a:t>
                      </a:r>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txBody>
                  <a:tcPr/>
                </a:tc>
                <a:tc>
                  <a:txBody>
                    <a:bodyPr/>
                    <a:lstStyle/>
                    <a:p>
                      <a:r>
                        <a:rPr lang="en-US" b="1" dirty="0" smtClean="0">
                          <a:latin typeface="Arial" panose="020B0604020202020204" pitchFamily="34" charset="0"/>
                          <a:cs typeface="Arial" panose="020B0604020202020204" pitchFamily="34" charset="0"/>
                        </a:rPr>
                        <a:t>Cereals</a:t>
                      </a:r>
                      <a:r>
                        <a:rPr lang="en-US" dirty="0" smtClean="0">
                          <a:latin typeface="Arial" panose="020B0604020202020204" pitchFamily="34" charset="0"/>
                          <a:cs typeface="Arial" panose="020B0604020202020204" pitchFamily="34" charset="0"/>
                        </a:rPr>
                        <a:t>: corn starch, corn flour</a:t>
                      </a:r>
                      <a:endParaRPr lang="el-GR" dirty="0">
                        <a:latin typeface="Arial" panose="020B0604020202020204" pitchFamily="34" charset="0"/>
                        <a:cs typeface="Arial" panose="020B0604020202020204" pitchFamily="34" charset="0"/>
                      </a:endParaRPr>
                    </a:p>
                  </a:txBody>
                  <a:tcPr/>
                </a:tc>
              </a:tr>
              <a:tr h="370840">
                <a:tc>
                  <a:txBody>
                    <a:bodyPr/>
                    <a:lstStyle/>
                    <a:p>
                      <a:r>
                        <a:rPr lang="en-US" b="1" dirty="0" smtClean="0">
                          <a:latin typeface="Arial" panose="020B0604020202020204" pitchFamily="34" charset="0"/>
                          <a:cs typeface="Arial" panose="020B0604020202020204" pitchFamily="34" charset="0"/>
                        </a:rPr>
                        <a:t>Bread</a:t>
                      </a:r>
                      <a:r>
                        <a:rPr lang="en-US" dirty="0" smtClean="0">
                          <a:latin typeface="Arial" panose="020B0604020202020204" pitchFamily="34" charset="0"/>
                          <a:cs typeface="Arial" panose="020B0604020202020204" pitchFamily="34" charset="0"/>
                        </a:rPr>
                        <a:t>: flour, soybean oil etc.</a:t>
                      </a:r>
                      <a:endParaRPr lang="el-G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panose="020B0604020202020204" pitchFamily="34" charset="0"/>
                          <a:cs typeface="Arial" panose="020B0604020202020204" pitchFamily="34" charset="0"/>
                        </a:rPr>
                        <a:t>Candy</a:t>
                      </a:r>
                      <a:r>
                        <a:rPr lang="el-G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glucose syrup</a:t>
                      </a:r>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panose="020B0604020202020204" pitchFamily="34" charset="0"/>
                          <a:cs typeface="Arial" panose="020B0604020202020204" pitchFamily="34" charset="0"/>
                        </a:rPr>
                        <a:t>Instant coffee</a:t>
                      </a:r>
                      <a:r>
                        <a:rPr lang="el-GR"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lecithin</a:t>
                      </a:r>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panose="020B0604020202020204" pitchFamily="34" charset="0"/>
                          <a:cs typeface="Arial" panose="020B0604020202020204" pitchFamily="34" charset="0"/>
                        </a:rPr>
                        <a:t>Fatty raw materials</a:t>
                      </a:r>
                      <a:r>
                        <a:rPr lang="en-US" dirty="0" smtClean="0">
                          <a:latin typeface="Arial" panose="020B0604020202020204" pitchFamily="34" charset="0"/>
                          <a:cs typeface="Arial" panose="020B0604020202020204" pitchFamily="34" charset="0"/>
                        </a:rPr>
                        <a:t>: corn oil</a:t>
                      </a:r>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txBody>
                  <a:tcPr/>
                </a:tc>
              </a:tr>
            </a:tbl>
          </a:graphicData>
        </a:graphic>
      </p:graphicFrame>
      <p:pic>
        <p:nvPicPr>
          <p:cNvPr id="3"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pic>
        <p:nvPicPr>
          <p:cNvPr id="5" name="Εικόνα 4"/>
          <p:cNvPicPr>
            <a:picLocks noChangeAspect="1"/>
          </p:cNvPicPr>
          <p:nvPr/>
        </p:nvPicPr>
        <p:blipFill>
          <a:blip r:embed="rId3" cstate="print"/>
          <a:stretch>
            <a:fillRect/>
          </a:stretch>
        </p:blipFill>
        <p:spPr>
          <a:xfrm>
            <a:off x="165922" y="4606054"/>
            <a:ext cx="5956308" cy="493819"/>
          </a:xfrm>
          <a:prstGeom prst="rect">
            <a:avLst/>
          </a:prstGeom>
        </p:spPr>
      </p:pic>
      <p:pic>
        <p:nvPicPr>
          <p:cNvPr id="6" name="Εικόνα 5"/>
          <p:cNvPicPr>
            <a:picLocks noChangeAspect="1"/>
          </p:cNvPicPr>
          <p:nvPr/>
        </p:nvPicPr>
        <p:blipFill>
          <a:blip r:embed="rId4" cstate="print"/>
          <a:stretch>
            <a:fillRect/>
          </a:stretch>
        </p:blipFill>
        <p:spPr>
          <a:xfrm>
            <a:off x="165922" y="4112235"/>
            <a:ext cx="7096359" cy="493819"/>
          </a:xfrm>
          <a:prstGeom prst="rect">
            <a:avLst/>
          </a:prstGeom>
        </p:spPr>
      </p:pic>
      <p:pic>
        <p:nvPicPr>
          <p:cNvPr id="7" name="Εικόνα 6"/>
          <p:cNvPicPr>
            <a:picLocks noChangeAspect="1"/>
          </p:cNvPicPr>
          <p:nvPr/>
        </p:nvPicPr>
        <p:blipFill>
          <a:blip r:embed="rId5" cstate="print"/>
          <a:stretch>
            <a:fillRect/>
          </a:stretch>
        </p:blipFill>
        <p:spPr>
          <a:xfrm>
            <a:off x="165922" y="5139504"/>
            <a:ext cx="2432515" cy="493819"/>
          </a:xfrm>
          <a:prstGeom prst="rect">
            <a:avLst/>
          </a:prstGeom>
        </p:spPr>
      </p:pic>
    </p:spTree>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239000" cy="1143000"/>
          </a:xfrm>
        </p:spPr>
        <p:txBody>
          <a:bodyPr>
            <a:noAutofit/>
          </a:bodyPr>
          <a:lstStyle/>
          <a:p>
            <a:r>
              <a:rPr lang="el-GR" sz="3600" dirty="0" err="1" smtClean="0">
                <a:latin typeface="Arial" pitchFamily="34" charset="0"/>
                <a:cs typeface="Arial" pitchFamily="34" charset="0"/>
              </a:rPr>
              <a:t>What</a:t>
            </a:r>
            <a:r>
              <a:rPr lang="el-GR" sz="3600" dirty="0" smtClean="0">
                <a:latin typeface="Arial" pitchFamily="34" charset="0"/>
                <a:cs typeface="Arial" pitchFamily="34" charset="0"/>
              </a:rPr>
              <a:t> </a:t>
            </a:r>
            <a:r>
              <a:rPr lang="en-US" sz="3600" dirty="0" smtClean="0">
                <a:latin typeface="Arial" pitchFamily="34" charset="0"/>
                <a:cs typeface="Arial" pitchFamily="34" charset="0"/>
              </a:rPr>
              <a:t>must</a:t>
            </a:r>
            <a:r>
              <a:rPr lang="el-GR" sz="3600" dirty="0" smtClean="0">
                <a:latin typeface="Arial" pitchFamily="34" charset="0"/>
                <a:cs typeface="Arial" pitchFamily="34" charset="0"/>
              </a:rPr>
              <a:t> </a:t>
            </a:r>
            <a:r>
              <a:rPr lang="en-US" sz="3600" dirty="0">
                <a:latin typeface="Arial" pitchFamily="34" charset="0"/>
                <a:cs typeface="Arial" pitchFamily="34" charset="0"/>
              </a:rPr>
              <a:t>b</a:t>
            </a:r>
            <a:r>
              <a:rPr lang="el-GR" sz="3600" dirty="0" smtClean="0">
                <a:latin typeface="Arial" pitchFamily="34" charset="0"/>
                <a:cs typeface="Arial" pitchFamily="34" charset="0"/>
              </a:rPr>
              <a:t>e </a:t>
            </a:r>
            <a:r>
              <a:rPr lang="el-GR" sz="3600" dirty="0" err="1" smtClean="0">
                <a:latin typeface="Arial" pitchFamily="34" charset="0"/>
                <a:cs typeface="Arial" pitchFamily="34" charset="0"/>
              </a:rPr>
              <a:t>see</a:t>
            </a:r>
            <a:r>
              <a:rPr lang="en-US" sz="3600" dirty="0" smtClean="0">
                <a:latin typeface="Arial" pitchFamily="34" charset="0"/>
                <a:cs typeface="Arial" pitchFamily="34" charset="0"/>
              </a:rPr>
              <a:t>n</a:t>
            </a:r>
            <a:r>
              <a:rPr lang="el-GR" sz="3600" dirty="0" smtClean="0">
                <a:latin typeface="Arial" pitchFamily="34" charset="0"/>
                <a:cs typeface="Arial" pitchFamily="34" charset="0"/>
              </a:rPr>
              <a:t> in the label of a chocolate</a:t>
            </a:r>
            <a:r>
              <a:rPr lang="en-US" sz="3600" dirty="0" smtClean="0">
                <a:latin typeface="Arial" pitchFamily="34" charset="0"/>
                <a:cs typeface="Arial" pitchFamily="34" charset="0"/>
              </a:rPr>
              <a:t>?</a:t>
            </a:r>
            <a:endParaRPr lang="el-GR" sz="3600" dirty="0">
              <a:latin typeface="Arial" pitchFamily="34" charset="0"/>
              <a:cs typeface="Arial" pitchFamily="34" charset="0"/>
            </a:endParaRPr>
          </a:p>
        </p:txBody>
      </p:sp>
      <p:sp>
        <p:nvSpPr>
          <p:cNvPr id="3" name="2 - Θέση περιεχομένου"/>
          <p:cNvSpPr>
            <a:spLocks noGrp="1"/>
          </p:cNvSpPr>
          <p:nvPr>
            <p:ph idx="1"/>
          </p:nvPr>
        </p:nvSpPr>
        <p:spPr>
          <a:xfrm>
            <a:off x="0" y="1196752"/>
            <a:ext cx="8100392" cy="4608512"/>
          </a:xfrm>
        </p:spPr>
        <p:txBody>
          <a:bodyPr>
            <a:normAutofit fontScale="92500"/>
          </a:bodyPr>
          <a:lstStyle/>
          <a:p>
            <a:pPr algn="ctr">
              <a:buNone/>
            </a:pPr>
            <a:r>
              <a:rPr lang="en-US" dirty="0" smtClean="0">
                <a:latin typeface="Arial" pitchFamily="34" charset="0"/>
                <a:cs typeface="Arial" pitchFamily="34" charset="0"/>
              </a:rPr>
              <a:t> </a:t>
            </a:r>
            <a:r>
              <a:rPr lang="el-GR" dirty="0" smtClean="0">
                <a:latin typeface="Arial" pitchFamily="34" charset="0"/>
                <a:cs typeface="Arial" pitchFamily="34" charset="0"/>
              </a:rPr>
              <a:t>Chocolate, milk, sugar, flour, vegetable herbs, cocoa, maize starch, emulsifier, soy lecithin</a:t>
            </a:r>
            <a:r>
              <a:rPr lang="en-US" dirty="0" smtClean="0">
                <a:latin typeface="Arial" pitchFamily="34" charset="0"/>
                <a:cs typeface="Arial" pitchFamily="34" charset="0"/>
              </a:rPr>
              <a:t> (</a:t>
            </a:r>
            <a:r>
              <a:rPr lang="el-GR" dirty="0" smtClean="0">
                <a:latin typeface="Arial" pitchFamily="34" charset="0"/>
                <a:cs typeface="Arial" pitchFamily="34" charset="0"/>
              </a:rPr>
              <a:t>is produced from genetically modified soybean</a:t>
            </a:r>
            <a:r>
              <a:rPr lang="en-US" dirty="0" smtClean="0">
                <a:latin typeface="Arial" pitchFamily="34" charset="0"/>
                <a:cs typeface="Arial" pitchFamily="34" charset="0"/>
              </a:rPr>
              <a:t>), </a:t>
            </a:r>
            <a:r>
              <a:rPr lang="el-GR" dirty="0" smtClean="0">
                <a:latin typeface="Arial" pitchFamily="34" charset="0"/>
                <a:cs typeface="Arial" pitchFamily="34" charset="0"/>
              </a:rPr>
              <a:t>cinnamon, full milk powder, blowing agent, soda, salt, vanillin.</a:t>
            </a:r>
            <a:r>
              <a:rPr lang="en-US" dirty="0" smtClean="0">
                <a:latin typeface="Arial" pitchFamily="34" charset="0"/>
                <a:cs typeface="Arial" pitchFamily="34" charset="0"/>
              </a:rPr>
              <a:t> </a:t>
            </a:r>
          </a:p>
          <a:p>
            <a:pPr algn="ctr">
              <a:buNone/>
            </a:pPr>
            <a:endParaRPr lang="en-US" dirty="0" smtClean="0">
              <a:latin typeface="Arial" pitchFamily="34" charset="0"/>
              <a:cs typeface="Arial" pitchFamily="34" charset="0"/>
            </a:endParaRPr>
          </a:p>
          <a:p>
            <a:pPr algn="ctr">
              <a:buNone/>
            </a:pPr>
            <a:r>
              <a:rPr lang="el-GR" dirty="0" smtClean="0">
                <a:latin typeface="Arial" pitchFamily="34" charset="0"/>
                <a:cs typeface="Arial" pitchFamily="34" charset="0"/>
              </a:rPr>
              <a:t>Chocolate, milk, sugar, flour, corn syrup (is produced from genetically modified corn), dextrin, confectionery glaze</a:t>
            </a:r>
            <a:r>
              <a:rPr lang="en-US" dirty="0" smtClean="0">
                <a:latin typeface="Arial" pitchFamily="34" charset="0"/>
                <a:cs typeface="Arial" pitchFamily="34" charset="0"/>
              </a:rPr>
              <a:t>.</a:t>
            </a:r>
            <a:r>
              <a:rPr lang="el-GR" dirty="0" smtClean="0">
                <a:latin typeface="Arial" pitchFamily="34" charset="0"/>
                <a:cs typeface="Arial" pitchFamily="34" charset="0"/>
              </a:rPr>
              <a:t> </a:t>
            </a:r>
            <a:endParaRPr lang="en-US" dirty="0" smtClean="0">
              <a:latin typeface="Arial" pitchFamily="34" charset="0"/>
              <a:cs typeface="Arial" pitchFamily="34" charset="0"/>
            </a:endParaRPr>
          </a:p>
          <a:p>
            <a:pPr algn="ctr">
              <a:buNone/>
            </a:pPr>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Attention!</a:t>
            </a:r>
            <a:r>
              <a:rPr lang="el-GR" dirty="0" smtClean="0">
                <a:latin typeface="Arial" pitchFamily="34" charset="0"/>
                <a:cs typeface="Arial" pitchFamily="34" charset="0"/>
              </a:rPr>
              <a:t> Ιn many products is mentioned </a:t>
            </a:r>
            <a:r>
              <a:rPr lang="en-US" dirty="0" smtClean="0">
                <a:latin typeface="Arial" pitchFamily="34" charset="0"/>
                <a:cs typeface="Arial" pitchFamily="34" charset="0"/>
              </a:rPr>
              <a:t>in the list of the ingredients that they contain modified corn starch. </a:t>
            </a:r>
          </a:p>
        </p:txBody>
      </p:sp>
      <p:pic>
        <p:nvPicPr>
          <p:cNvPr id="5"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6000" dirty="0" smtClean="0">
                <a:latin typeface="Arial" panose="020B0604020202020204" pitchFamily="34" charset="0"/>
                <a:cs typeface="Arial" panose="020B0604020202020204" pitchFamily="34" charset="0"/>
              </a:rPr>
              <a:t>Advice!</a:t>
            </a:r>
            <a:endParaRPr lang="el-GR" sz="6000" dirty="0">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0" y="1463040"/>
            <a:ext cx="8028384" cy="4486910"/>
          </a:xfrm>
        </p:spPr>
        <p:txBody>
          <a:bodyPr>
            <a:normAutofit fontScale="85000" lnSpcReduction="20000"/>
          </a:bodyPr>
          <a:lstStyle/>
          <a:p>
            <a:pPr algn="ctr">
              <a:buNone/>
            </a:pPr>
            <a:r>
              <a:rPr lang="en-US" dirty="0" smtClean="0">
                <a:latin typeface="Arial" pitchFamily="34" charset="0"/>
                <a:cs typeface="Arial" pitchFamily="34" charset="0"/>
              </a:rPr>
              <a:t>Before you buy a product, read carefully the small print labels. If you find a mutant product, mark the brand, the producer's name, the address of the supermarket and the date you identified it. You contacted the head of the supermarket and demanded not to market mutant products. If you accidentally buy a mutant product, return it and ask for it to be replaced by non-mutant.</a:t>
            </a:r>
            <a:endParaRPr lang="el-GR" dirty="0" smtClean="0">
              <a:latin typeface="Arial" pitchFamily="34" charset="0"/>
              <a:cs typeface="Arial" pitchFamily="34" charset="0"/>
            </a:endParaRPr>
          </a:p>
          <a:p>
            <a:pPr algn="ctr">
              <a:buNone/>
            </a:pPr>
            <a:endParaRPr lang="en-US" dirty="0" smtClean="0">
              <a:latin typeface="Arial" pitchFamily="34" charset="0"/>
              <a:cs typeface="Arial" pitchFamily="34" charset="0"/>
            </a:endParaRPr>
          </a:p>
          <a:p>
            <a:pPr algn="ctr">
              <a:buNone/>
            </a:pPr>
            <a:r>
              <a:rPr lang="el-GR" dirty="0" smtClean="0">
                <a:latin typeface="Arial" pitchFamily="34" charset="0"/>
                <a:cs typeface="Arial" pitchFamily="34" charset="0"/>
              </a:rPr>
              <a:t>Do not forget! Labeling of products of animal origin is not provided for by legislation. This means that when buying meat, chicken, milk, cheese, eggs or fish, the consumer can not know if they come from animals fed with mutant organisms. To fill this gap in consumer awareness, we regularly publish the Consumer Guide for animal products in the Greek market </a:t>
            </a:r>
            <a:r>
              <a:rPr lang="en-US" dirty="0" smtClean="0">
                <a:latin typeface="Arial" pitchFamily="34" charset="0"/>
                <a:cs typeface="Arial" pitchFamily="34" charset="0"/>
              </a:rPr>
              <a:t> </a:t>
            </a:r>
            <a:endParaRPr lang="el-GR" dirty="0" smtClean="0">
              <a:latin typeface="Arial" pitchFamily="34" charset="0"/>
              <a:cs typeface="Arial" pitchFamily="34" charset="0"/>
            </a:endParaRPr>
          </a:p>
          <a:p>
            <a:pPr algn="ctr"/>
            <a:endParaRPr lang="el-GR" dirty="0">
              <a:latin typeface="Arial" pitchFamily="34" charset="0"/>
              <a:cs typeface="Arial" pitchFamily="34" charset="0"/>
            </a:endParaRPr>
          </a:p>
        </p:txBody>
      </p:sp>
      <p:pic>
        <p:nvPicPr>
          <p:cNvPr id="5"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5400" dirty="0" smtClean="0">
                <a:latin typeface="Arial" panose="020B0604020202020204" pitchFamily="34" charset="0"/>
                <a:cs typeface="Arial" panose="020B0604020202020204" pitchFamily="34" charset="0"/>
              </a:rPr>
              <a:t>Attention!</a:t>
            </a:r>
            <a:endParaRPr lang="el-GR" sz="54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57200" y="1609416"/>
            <a:ext cx="7355160" cy="3547776"/>
          </a:xfrm>
        </p:spPr>
        <p:txBody>
          <a:bodyPr/>
          <a:lstStyle/>
          <a:p>
            <a:pPr lvl="0" algn="ctr">
              <a:buClr>
                <a:srgbClr val="04617B"/>
              </a:buClr>
              <a:buNone/>
            </a:pPr>
            <a:r>
              <a:rPr lang="en-US" sz="2000" dirty="0">
                <a:solidFill>
                  <a:prstClr val="black"/>
                </a:solidFill>
                <a:latin typeface="Arial" pitchFamily="34" charset="0"/>
                <a:cs typeface="Arial" pitchFamily="34" charset="0"/>
              </a:rPr>
              <a:t>In the past mutant-labeled product </a:t>
            </a:r>
            <a:r>
              <a:rPr lang="en-US" sz="2000" dirty="0" smtClean="0">
                <a:solidFill>
                  <a:prstClr val="black"/>
                </a:solidFill>
                <a:latin typeface="Arial" pitchFamily="34" charset="0"/>
                <a:cs typeface="Arial" pitchFamily="34" charset="0"/>
              </a:rPr>
              <a:t>was identified to </a:t>
            </a:r>
            <a:r>
              <a:rPr lang="en-US" sz="2000" dirty="0">
                <a:solidFill>
                  <a:prstClr val="black"/>
                </a:solidFill>
                <a:latin typeface="Arial" pitchFamily="34" charset="0"/>
                <a:cs typeface="Arial" pitchFamily="34" charset="0"/>
              </a:rPr>
              <a:t>be mentioned that </a:t>
            </a:r>
            <a:r>
              <a:rPr lang="en-US" sz="2000" dirty="0" smtClean="0">
                <a:solidFill>
                  <a:prstClr val="black"/>
                </a:solidFill>
                <a:latin typeface="Arial" pitchFamily="34" charset="0"/>
                <a:cs typeface="Arial" pitchFamily="34" charset="0"/>
              </a:rPr>
              <a:t>it only came </a:t>
            </a:r>
            <a:r>
              <a:rPr lang="en-US" sz="2000" dirty="0">
                <a:solidFill>
                  <a:prstClr val="black"/>
                </a:solidFill>
                <a:latin typeface="Arial" pitchFamily="34" charset="0"/>
                <a:cs typeface="Arial" pitchFamily="34" charset="0"/>
              </a:rPr>
              <a:t>from genetically modified maize with</a:t>
            </a:r>
            <a:r>
              <a:rPr lang="el-GR" sz="2000" dirty="0">
                <a:solidFill>
                  <a:prstClr val="black"/>
                </a:solidFill>
                <a:latin typeface="Arial" pitchFamily="34" charset="0"/>
                <a:cs typeface="Arial" pitchFamily="34" charset="0"/>
              </a:rPr>
              <a:t> an </a:t>
            </a:r>
            <a:r>
              <a:rPr lang="el-GR" sz="2000" dirty="0" err="1">
                <a:solidFill>
                  <a:prstClr val="black"/>
                </a:solidFill>
                <a:latin typeface="Arial" pitchFamily="34" charset="0"/>
                <a:cs typeface="Arial" pitchFamily="34" charset="0"/>
              </a:rPr>
              <a:t>approved</a:t>
            </a:r>
            <a:r>
              <a:rPr lang="el-GR" sz="2000" dirty="0">
                <a:solidFill>
                  <a:prstClr val="black"/>
                </a:solidFill>
                <a:latin typeface="Arial" pitchFamily="34" charset="0"/>
                <a:cs typeface="Arial" pitchFamily="34" charset="0"/>
              </a:rPr>
              <a:t> </a:t>
            </a:r>
            <a:r>
              <a:rPr lang="el-GR" sz="2000" dirty="0" err="1">
                <a:solidFill>
                  <a:prstClr val="black"/>
                </a:solidFill>
                <a:latin typeface="Arial" pitchFamily="34" charset="0"/>
                <a:cs typeface="Arial" pitchFamily="34" charset="0"/>
              </a:rPr>
              <a:t>modification</a:t>
            </a:r>
            <a:r>
              <a:rPr lang="el-GR" sz="2000" dirty="0">
                <a:solidFill>
                  <a:prstClr val="black"/>
                </a:solidFill>
                <a:latin typeface="Arial" pitchFamily="34" charset="0"/>
                <a:cs typeface="Arial" pitchFamily="34" charset="0"/>
              </a:rPr>
              <a:t> </a:t>
            </a:r>
            <a:r>
              <a:rPr lang="el-GR" sz="2000" dirty="0" err="1">
                <a:solidFill>
                  <a:prstClr val="black"/>
                </a:solidFill>
                <a:latin typeface="Arial" pitchFamily="34" charset="0"/>
                <a:cs typeface="Arial" pitchFamily="34" charset="0"/>
              </a:rPr>
              <a:t>from</a:t>
            </a:r>
            <a:r>
              <a:rPr lang="el-GR" sz="2000" dirty="0">
                <a:solidFill>
                  <a:prstClr val="black"/>
                </a:solidFill>
                <a:latin typeface="Arial" pitchFamily="34" charset="0"/>
                <a:cs typeface="Arial" pitchFamily="34" charset="0"/>
              </a:rPr>
              <a:t> the European Community. </a:t>
            </a:r>
            <a:endParaRPr lang="en-US" sz="2000" dirty="0" smtClean="0">
              <a:solidFill>
                <a:prstClr val="black"/>
              </a:solidFill>
              <a:latin typeface="Arial" pitchFamily="34" charset="0"/>
              <a:cs typeface="Arial" pitchFamily="34" charset="0"/>
            </a:endParaRPr>
          </a:p>
          <a:p>
            <a:pPr lvl="0" algn="ctr">
              <a:buClr>
                <a:srgbClr val="04617B"/>
              </a:buClr>
              <a:buNone/>
            </a:pPr>
            <a:r>
              <a:rPr lang="el-GR" sz="2000" dirty="0" smtClean="0">
                <a:solidFill>
                  <a:prstClr val="black"/>
                </a:solidFill>
                <a:latin typeface="Arial" pitchFamily="34" charset="0"/>
                <a:cs typeface="Arial" pitchFamily="34" charset="0"/>
              </a:rPr>
              <a:t>The </a:t>
            </a:r>
            <a:r>
              <a:rPr lang="el-GR" sz="2000" dirty="0" err="1">
                <a:solidFill>
                  <a:prstClr val="black"/>
                </a:solidFill>
                <a:latin typeface="Arial" pitchFamily="34" charset="0"/>
                <a:cs typeface="Arial" pitchFamily="34" charset="0"/>
              </a:rPr>
              <a:t>fact</a:t>
            </a:r>
            <a:r>
              <a:rPr lang="el-GR" sz="2000" dirty="0">
                <a:solidFill>
                  <a:prstClr val="black"/>
                </a:solidFill>
                <a:latin typeface="Arial" pitchFamily="34" charset="0"/>
                <a:cs typeface="Arial" pitchFamily="34" charset="0"/>
              </a:rPr>
              <a:t> </a:t>
            </a:r>
            <a:r>
              <a:rPr lang="el-GR" sz="2000" dirty="0" err="1">
                <a:solidFill>
                  <a:prstClr val="black"/>
                </a:solidFill>
                <a:latin typeface="Arial" pitchFamily="34" charset="0"/>
                <a:cs typeface="Arial" pitchFamily="34" charset="0"/>
              </a:rPr>
              <a:t>that</a:t>
            </a:r>
            <a:r>
              <a:rPr lang="el-GR" sz="2000" dirty="0">
                <a:solidFill>
                  <a:prstClr val="black"/>
                </a:solidFill>
                <a:latin typeface="Arial" pitchFamily="34" charset="0"/>
                <a:cs typeface="Arial" pitchFamily="34" charset="0"/>
              </a:rPr>
              <a:t> </a:t>
            </a:r>
            <a:r>
              <a:rPr lang="el-GR" sz="2000" dirty="0" err="1">
                <a:solidFill>
                  <a:prstClr val="black"/>
                </a:solidFill>
                <a:latin typeface="Arial" pitchFamily="34" charset="0"/>
                <a:cs typeface="Arial" pitchFamily="34" charset="0"/>
              </a:rPr>
              <a:t>this</a:t>
            </a:r>
            <a:r>
              <a:rPr lang="el-GR" sz="2000" dirty="0">
                <a:solidFill>
                  <a:prstClr val="black"/>
                </a:solidFill>
                <a:latin typeface="Arial" pitchFamily="34" charset="0"/>
                <a:cs typeface="Arial" pitchFamily="34" charset="0"/>
              </a:rPr>
              <a:t> </a:t>
            </a:r>
            <a:r>
              <a:rPr lang="en-US" sz="2000" dirty="0">
                <a:solidFill>
                  <a:prstClr val="black"/>
                </a:solidFill>
                <a:latin typeface="Arial" pitchFamily="34" charset="0"/>
                <a:cs typeface="Arial" pitchFamily="34" charset="0"/>
              </a:rPr>
              <a:t>modification is approved </a:t>
            </a:r>
            <a:r>
              <a:rPr lang="en-US" sz="2000" b="1" dirty="0">
                <a:solidFill>
                  <a:prstClr val="black"/>
                </a:solidFill>
                <a:latin typeface="Arial" pitchFamily="34" charset="0"/>
                <a:cs typeface="Arial" pitchFamily="34" charset="0"/>
              </a:rPr>
              <a:t>doesn’t </a:t>
            </a:r>
            <a:r>
              <a:rPr lang="en-US" sz="2000" dirty="0">
                <a:solidFill>
                  <a:prstClr val="black"/>
                </a:solidFill>
                <a:latin typeface="Arial" pitchFamily="34" charset="0"/>
                <a:cs typeface="Arial" pitchFamily="34" charset="0"/>
              </a:rPr>
              <a:t>mean something more than </a:t>
            </a:r>
            <a:r>
              <a:rPr lang="en-US" sz="2000" dirty="0" smtClean="0">
                <a:solidFill>
                  <a:prstClr val="black"/>
                </a:solidFill>
                <a:latin typeface="Arial" pitchFamily="34" charset="0"/>
                <a:cs typeface="Arial" pitchFamily="34" charset="0"/>
              </a:rPr>
              <a:t>the fact that the </a:t>
            </a:r>
            <a:r>
              <a:rPr lang="en-US" sz="2000" dirty="0">
                <a:solidFill>
                  <a:prstClr val="black"/>
                </a:solidFill>
                <a:latin typeface="Arial" pitchFamily="34" charset="0"/>
                <a:cs typeface="Arial" pitchFamily="34" charset="0"/>
              </a:rPr>
              <a:t>circulation of this product </a:t>
            </a:r>
            <a:r>
              <a:rPr lang="en-US" sz="2000" dirty="0" smtClean="0">
                <a:solidFill>
                  <a:prstClr val="black"/>
                </a:solidFill>
                <a:latin typeface="Arial" pitchFamily="34" charset="0"/>
                <a:cs typeface="Arial" pitchFamily="34" charset="0"/>
              </a:rPr>
              <a:t>was </a:t>
            </a:r>
            <a:r>
              <a:rPr lang="en-US" sz="2000" dirty="0">
                <a:solidFill>
                  <a:prstClr val="black"/>
                </a:solidFill>
                <a:latin typeface="Arial" pitchFamily="34" charset="0"/>
                <a:cs typeface="Arial" pitchFamily="34" charset="0"/>
              </a:rPr>
              <a:t>legal. Like all the mutant products, their effects on human health and on the environment are in a large </a:t>
            </a:r>
            <a:r>
              <a:rPr lang="en-US" sz="2000" dirty="0" smtClean="0">
                <a:solidFill>
                  <a:prstClr val="black"/>
                </a:solidFill>
                <a:latin typeface="Arial" pitchFamily="34" charset="0"/>
                <a:cs typeface="Arial" pitchFamily="34" charset="0"/>
              </a:rPr>
              <a:t>extend </a:t>
            </a:r>
            <a:r>
              <a:rPr lang="en-US" sz="2000" dirty="0">
                <a:solidFill>
                  <a:prstClr val="black"/>
                </a:solidFill>
                <a:latin typeface="Arial" pitchFamily="34" charset="0"/>
                <a:cs typeface="Arial" pitchFamily="34" charset="0"/>
              </a:rPr>
              <a:t>unknown </a:t>
            </a:r>
            <a:r>
              <a:rPr lang="en-US" sz="2000" dirty="0" smtClean="0">
                <a:solidFill>
                  <a:prstClr val="black"/>
                </a:solidFill>
                <a:latin typeface="Arial" pitchFamily="34" charset="0"/>
                <a:cs typeface="Arial" pitchFamily="34" charset="0"/>
              </a:rPr>
              <a:t>and absolutely </a:t>
            </a:r>
            <a:r>
              <a:rPr lang="en-US" sz="2000" dirty="0">
                <a:solidFill>
                  <a:prstClr val="black"/>
                </a:solidFill>
                <a:latin typeface="Arial" pitchFamily="34" charset="0"/>
                <a:cs typeface="Arial" pitchFamily="34" charset="0"/>
              </a:rPr>
              <a:t>uncontrolled. </a:t>
            </a:r>
            <a:endParaRPr lang="el-GR" sz="2000" dirty="0">
              <a:solidFill>
                <a:prstClr val="black"/>
              </a:solidFill>
              <a:latin typeface="Arial" pitchFamily="34" charset="0"/>
              <a:cs typeface="Arial" pitchFamily="34" charset="0"/>
            </a:endParaRPr>
          </a:p>
          <a:p>
            <a:endParaRPr lang="el-GR" dirty="0"/>
          </a:p>
        </p:txBody>
      </p:sp>
      <p:pic>
        <p:nvPicPr>
          <p:cNvPr id="4"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extLst>
      <p:ext uri="{BB962C8B-B14F-4D97-AF65-F5344CB8AC3E}">
        <p14:creationId xmlns="" xmlns:p14="http://schemas.microsoft.com/office/powerpoint/2010/main" val="4032039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73410" y="778731"/>
            <a:ext cx="6625580" cy="692026"/>
          </a:xfrm>
        </p:spPr>
        <p:txBody>
          <a:bodyPr>
            <a:normAutofit fontScale="90000"/>
          </a:bodyPr>
          <a:lstStyle/>
          <a:p>
            <a:pPr algn="ctr"/>
            <a:r>
              <a:rPr lang="en-US" sz="3100" b="1" u="sng" dirty="0" smtClean="0">
                <a:latin typeface="Arial" panose="020B0604020202020204" pitchFamily="34" charset="0"/>
                <a:cs typeface="Arial" panose="020B0604020202020204" pitchFamily="34" charset="0"/>
              </a:rPr>
              <a:t>Risks caused </a:t>
            </a:r>
            <a:r>
              <a:rPr lang="en-US" sz="3100" u="sng" dirty="0" smtClean="0">
                <a:latin typeface="Arial" panose="020B0604020202020204" pitchFamily="34" charset="0"/>
                <a:cs typeface="Arial" panose="020B0604020202020204" pitchFamily="34" charset="0"/>
              </a:rPr>
              <a:t>by </a:t>
            </a:r>
            <a:r>
              <a:rPr lang="en-US" sz="3100" u="sng" dirty="0" err="1" smtClean="0">
                <a:latin typeface="Arial" panose="020B0604020202020204" pitchFamily="34" charset="0"/>
                <a:cs typeface="Arial" panose="020B0604020202020204" pitchFamily="34" charset="0"/>
              </a:rPr>
              <a:t>g.m.o</a:t>
            </a:r>
            <a:r>
              <a:rPr lang="en-US" sz="3100" u="sng" dirty="0" smtClean="0">
                <a:latin typeface="Arial" panose="020B0604020202020204" pitchFamily="34" charset="0"/>
                <a:cs typeface="Arial" panose="020B0604020202020204" pitchFamily="34" charset="0"/>
              </a:rPr>
              <a:t>. in the human and environment</a:t>
            </a:r>
            <a:r>
              <a:rPr lang="el-GR" b="1" i="1" u="sng" dirty="0" smtClean="0"/>
              <a:t/>
            </a:r>
            <a:br>
              <a:rPr lang="el-GR" b="1" i="1" u="sng" dirty="0" smtClean="0"/>
            </a:br>
            <a:endParaRPr lang="el-GR" dirty="0"/>
          </a:p>
        </p:txBody>
      </p:sp>
      <p:sp>
        <p:nvSpPr>
          <p:cNvPr id="3" name="2 - Θέση περιεχομένου"/>
          <p:cNvSpPr>
            <a:spLocks noGrp="1"/>
          </p:cNvSpPr>
          <p:nvPr>
            <p:ph idx="1"/>
          </p:nvPr>
        </p:nvSpPr>
        <p:spPr>
          <a:xfrm>
            <a:off x="0" y="1124744"/>
            <a:ext cx="8172400" cy="4825206"/>
          </a:xfrm>
        </p:spPr>
        <p:txBody>
          <a:bodyPr>
            <a:normAutofit fontScale="70000" lnSpcReduction="20000"/>
          </a:bodyPr>
          <a:lstStyle/>
          <a:p>
            <a:pPr>
              <a:buNone/>
            </a:pPr>
            <a:r>
              <a:rPr lang="en-US" b="1" dirty="0" smtClean="0">
                <a:latin typeface="Arial" panose="020B0604020202020204" pitchFamily="34" charset="0"/>
                <a:cs typeface="Arial" panose="020B0604020202020204" pitchFamily="34" charset="0"/>
              </a:rPr>
              <a:t>Risks to humans and animals:</a:t>
            </a:r>
            <a:r>
              <a:rPr lang="en-US" dirty="0" smtClean="0">
                <a:latin typeface="Arial" panose="020B0604020202020204" pitchFamily="34" charset="0"/>
                <a:cs typeface="Arial" panose="020B0604020202020204" pitchFamily="34" charset="0"/>
              </a:rPr>
              <a:t> </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Show new allergies due to the expression of new proteins in genetically modified food-plants</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Increase in resistance to antibiotics</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Toxic effect</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Reduced nutritional value</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Consumption of huge amounts of animal feed with unpleasant effects on animals that affect humans</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Extremely small is the possibility of gene transfer from genetically modified plants in bacteria present in intestinal flora or soil or water.</a:t>
            </a:r>
          </a:p>
          <a:p>
            <a:pPr>
              <a:buNone/>
            </a:pPr>
            <a:r>
              <a:rPr lang="en-US" b="1" dirty="0" smtClean="0">
                <a:latin typeface="Arial" panose="020B0604020202020204" pitchFamily="34" charset="0"/>
                <a:cs typeface="Arial" panose="020B0604020202020204" pitchFamily="34" charset="0"/>
              </a:rPr>
              <a:t>Risks to the environment: </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Genetic pollution-&gt;greatest threat to nature</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Biodiversity deterioration</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Growth of pesticides / herbicides</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Increase in weed / insect resistance</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Liberation of organisms crowding out naturally related species</a:t>
            </a:r>
            <a:endParaRPr lang="el-GR" b="1" i="1" u="sng"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Threat to ecological balance and next-generation nutritional security.</a:t>
            </a:r>
            <a:endParaRPr lang="el-GR" b="1" i="1" u="sng" dirty="0" smtClean="0">
              <a:latin typeface="Arial" panose="020B0604020202020204" pitchFamily="34" charset="0"/>
              <a:cs typeface="Arial" panose="020B0604020202020204" pitchFamily="34" charset="0"/>
            </a:endParaRPr>
          </a:p>
          <a:p>
            <a:pPr lvl="0"/>
            <a:endParaRPr lang="el-GR" b="1" i="1" u="sng" dirty="0" smtClean="0"/>
          </a:p>
          <a:p>
            <a:endParaRPr lang="el-GR" dirty="0"/>
          </a:p>
        </p:txBody>
      </p:sp>
      <p:pic>
        <p:nvPicPr>
          <p:cNvPr id="4"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7239000" cy="1143000"/>
          </a:xfrm>
        </p:spPr>
        <p:txBody>
          <a:bodyPr>
            <a:normAutofit fontScale="90000"/>
          </a:bodyPr>
          <a:lstStyle/>
          <a:p>
            <a:pPr algn="ctr"/>
            <a:r>
              <a:rPr lang="en-US" dirty="0" smtClean="0">
                <a:latin typeface="Arial" pitchFamily="34" charset="0"/>
                <a:cs typeface="Arial" pitchFamily="34" charset="0"/>
              </a:rPr>
              <a:t>GREENPEACE</a:t>
            </a:r>
            <a:r>
              <a:rPr lang="el-GR" dirty="0" smtClean="0">
                <a:latin typeface="Arial" pitchFamily="34" charset="0"/>
                <a:cs typeface="Arial" pitchFamily="34" charset="0"/>
              </a:rPr>
              <a:t>:</a:t>
            </a:r>
            <a:r>
              <a:rPr lang="el-GR" b="1" i="1" u="sng" dirty="0" smtClean="0"/>
              <a:t/>
            </a:r>
            <a:br>
              <a:rPr lang="el-GR" b="1" i="1" u="sng" dirty="0" smtClean="0"/>
            </a:br>
            <a:endParaRPr lang="el-GR" dirty="0"/>
          </a:p>
        </p:txBody>
      </p:sp>
      <p:sp>
        <p:nvSpPr>
          <p:cNvPr id="3" name="2 - Θέση περιεχομένου"/>
          <p:cNvSpPr>
            <a:spLocks noGrp="1"/>
          </p:cNvSpPr>
          <p:nvPr>
            <p:ph idx="1"/>
          </p:nvPr>
        </p:nvSpPr>
        <p:spPr>
          <a:xfrm>
            <a:off x="0" y="1268760"/>
            <a:ext cx="8172400" cy="4968552"/>
          </a:xfrm>
        </p:spPr>
        <p:txBody>
          <a:bodyPr>
            <a:normAutofit fontScale="85000" lnSpcReduction="10000"/>
          </a:bodyPr>
          <a:lstStyle/>
          <a:p>
            <a:pPr lvl="0" algn="ctr">
              <a:buNone/>
            </a:pPr>
            <a:r>
              <a:rPr lang="en-US" dirty="0" smtClean="0">
                <a:latin typeface="Arial" pitchFamily="34" charset="0"/>
                <a:cs typeface="Arial" pitchFamily="34" charset="0"/>
              </a:rPr>
              <a:t>Greenpeace </a:t>
            </a:r>
            <a:r>
              <a:rPr lang="en-US" b="1" u="sng" dirty="0" smtClean="0">
                <a:latin typeface="Arial" pitchFamily="34" charset="0"/>
                <a:cs typeface="Arial" pitchFamily="34" charset="0"/>
              </a:rPr>
              <a:t>opposes</a:t>
            </a:r>
            <a:r>
              <a:rPr lang="en-US" dirty="0" smtClean="0">
                <a:latin typeface="Arial" pitchFamily="34" charset="0"/>
                <a:cs typeface="Arial" pitchFamily="34" charset="0"/>
              </a:rPr>
              <a:t> the release of genetically modified organizations into the environment because environmental hazards are incalculable and irreversible and support sustainable agriculture as the only solution that ensures clean food and crops, protects soil, water and climate, </a:t>
            </a:r>
            <a:r>
              <a:rPr lang="en-US" b="1" u="sng" dirty="0" smtClean="0">
                <a:latin typeface="Arial" pitchFamily="34" charset="0"/>
                <a:cs typeface="Arial" pitchFamily="34" charset="0"/>
              </a:rPr>
              <a:t>respects</a:t>
            </a:r>
            <a:r>
              <a:rPr lang="en-US" dirty="0" smtClean="0">
                <a:latin typeface="Arial" pitchFamily="34" charset="0"/>
                <a:cs typeface="Arial" pitchFamily="34" charset="0"/>
              </a:rPr>
              <a:t> biodiversity and which does not contaminate the environment with chemicals and mutants. </a:t>
            </a:r>
            <a:endParaRPr lang="el-GR" b="1" i="1" u="sng" dirty="0" smtClean="0">
              <a:latin typeface="Arial" pitchFamily="34" charset="0"/>
              <a:cs typeface="Arial" pitchFamily="34" charset="0"/>
            </a:endParaRPr>
          </a:p>
          <a:p>
            <a:pPr algn="ctr">
              <a:buNone/>
            </a:pPr>
            <a:r>
              <a:rPr lang="en-US" dirty="0" smtClean="0">
                <a:latin typeface="Arial" pitchFamily="34" charset="0"/>
                <a:cs typeface="Arial" pitchFamily="34" charset="0"/>
              </a:rPr>
              <a:t>Soy and maize are two of the mutant products on the world market (the other two are cotton and canola), although they are important raw materials in the food industry. More than 60% of food contain soy derivatives such as flour, proteins, lecithin (E322), vegetable oils, etc., or corn derivatives such as starch, oil, flour, sorbitol (E420), glucose, fructose, etc. Therefore, food such as biscuits, sandwiches, chocolate or baby food may contain mutated soy or maize.</a:t>
            </a:r>
            <a:endParaRPr lang="el-GR" b="1" i="1" u="sng" dirty="0" smtClean="0">
              <a:latin typeface="Arial" pitchFamily="34" charset="0"/>
              <a:cs typeface="Arial" pitchFamily="34" charset="0"/>
            </a:endParaRPr>
          </a:p>
          <a:p>
            <a:pPr algn="ctr">
              <a:buNone/>
            </a:pPr>
            <a:endParaRPr lang="en-US" b="1" i="1" dirty="0" smtClean="0">
              <a:latin typeface="Arial" pitchFamily="34" charset="0"/>
              <a:cs typeface="Arial" pitchFamily="34" charset="0"/>
            </a:endParaRPr>
          </a:p>
          <a:p>
            <a:endParaRPr lang="el-GR" dirty="0"/>
          </a:p>
        </p:txBody>
      </p:sp>
      <p:pic>
        <p:nvPicPr>
          <p:cNvPr id="4"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pPr algn="ctr"/>
            <a:r>
              <a:rPr lang="en-US" sz="4400" dirty="0" smtClean="0">
                <a:latin typeface="Arial" panose="020B0604020202020204" pitchFamily="34" charset="0"/>
                <a:cs typeface="Arial" panose="020B0604020202020204" pitchFamily="34" charset="0"/>
              </a:rPr>
              <a:t>Our duty </a:t>
            </a:r>
            <a:endParaRPr lang="el-GR" sz="44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57200" y="1609416"/>
            <a:ext cx="7239000" cy="1243520"/>
          </a:xfrm>
        </p:spPr>
        <p:txBody>
          <a:bodyPr>
            <a:normAutofit/>
          </a:bodyPr>
          <a:lstStyle/>
          <a:p>
            <a:pPr marL="0" indent="0">
              <a:buNone/>
            </a:pPr>
            <a:r>
              <a:rPr lang="en-US" b="1" u="sng" dirty="0" smtClean="0">
                <a:solidFill>
                  <a:srgbClr val="C00000"/>
                </a:solidFill>
                <a:latin typeface="Arial" panose="020B0604020202020204" pitchFamily="34" charset="0"/>
                <a:cs typeface="Arial" panose="020B0604020202020204" pitchFamily="34" charset="0"/>
              </a:rPr>
              <a:t>We have to take care about the future generations and the future of the earth!</a:t>
            </a:r>
          </a:p>
          <a:p>
            <a:pPr marL="0" indent="0">
              <a:buNone/>
            </a:pPr>
            <a:endParaRPr lang="en-US" b="1" u="sng" dirty="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p:txBody>
      </p:sp>
      <p:pic>
        <p:nvPicPr>
          <p:cNvPr id="8" name="Picture 4" descr="Σχετική εικόνα"/>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19672" y="2780928"/>
            <a:ext cx="4292623" cy="38586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2112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n-US" sz="4000" dirty="0" smtClean="0">
                <a:latin typeface="Arial" panose="020B0604020202020204" pitchFamily="34" charset="0"/>
                <a:cs typeface="Arial" panose="020B0604020202020204" pitchFamily="34" charset="0"/>
              </a:rPr>
              <a:t>Thank you for your attention</a:t>
            </a:r>
            <a:endParaRPr lang="el-GR" sz="40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lnSpcReduction="20000"/>
          </a:bodyPr>
          <a:lstStyle/>
          <a:p>
            <a:pPr marL="0" indent="0">
              <a:buNone/>
            </a:pPr>
            <a:r>
              <a:rPr lang="en-US" dirty="0" err="1" smtClean="0">
                <a:latin typeface="Arial" panose="020B0604020202020204" pitchFamily="34" charset="0"/>
                <a:cs typeface="Arial" panose="020B0604020202020204" pitchFamily="34" charset="0"/>
              </a:rPr>
              <a:t>Dr</a:t>
            </a:r>
            <a:r>
              <a:rPr lang="en-US" dirty="0" smtClean="0">
                <a:latin typeface="Arial" panose="020B0604020202020204" pitchFamily="34" charset="0"/>
                <a:cs typeface="Arial" panose="020B0604020202020204" pitchFamily="34" charset="0"/>
              </a:rPr>
              <a:t> Athanasios </a:t>
            </a:r>
            <a:r>
              <a:rPr lang="en-US" dirty="0" err="1" smtClean="0">
                <a:latin typeface="Arial" panose="020B0604020202020204" pitchFamily="34" charset="0"/>
                <a:cs typeface="Arial" panose="020B0604020202020204" pitchFamily="34" charset="0"/>
              </a:rPr>
              <a:t>Manouras</a:t>
            </a: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Technological Institute of Thessaly-Greece</a:t>
            </a:r>
          </a:p>
          <a:p>
            <a:pPr marL="0" indent="0">
              <a:buNone/>
            </a:pPr>
            <a:r>
              <a:rPr lang="en-US" b="1" dirty="0" smtClean="0">
                <a:latin typeface="Arial" panose="020B0604020202020204" pitchFamily="34" charset="0"/>
                <a:cs typeface="Arial" panose="020B0604020202020204" pitchFamily="34" charset="0"/>
              </a:rPr>
              <a:t>Coordinator teacher</a:t>
            </a:r>
          </a:p>
          <a:p>
            <a:pPr marL="0" indent="0">
              <a:buNone/>
            </a:pPr>
            <a:r>
              <a:rPr lang="en-US" dirty="0" err="1" smtClean="0">
                <a:latin typeface="Arial" panose="020B0604020202020204" pitchFamily="34" charset="0"/>
                <a:cs typeface="Arial" panose="020B0604020202020204" pitchFamily="34" charset="0"/>
              </a:rPr>
              <a:t>Karathanasi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Stamatia</a:t>
            </a:r>
            <a:r>
              <a:rPr lang="en-US" dirty="0" smtClean="0">
                <a:latin typeface="Arial" panose="020B0604020202020204" pitchFamily="34" charset="0"/>
                <a:cs typeface="Arial" panose="020B0604020202020204" pitchFamily="34" charset="0"/>
              </a:rPr>
              <a:t> </a:t>
            </a:r>
          </a:p>
          <a:p>
            <a:pPr marL="0" indent="0">
              <a:buNone/>
            </a:pPr>
            <a:r>
              <a:rPr lang="en-US" b="1" dirty="0" smtClean="0">
                <a:latin typeface="Arial" panose="020B0604020202020204" pitchFamily="34" charset="0"/>
                <a:cs typeface="Arial" panose="020B0604020202020204" pitchFamily="34" charset="0"/>
              </a:rPr>
              <a:t>Assistant teacher</a:t>
            </a:r>
          </a:p>
          <a:p>
            <a:pPr marL="0" indent="0">
              <a:buNone/>
            </a:pPr>
            <a:r>
              <a:rPr lang="en-US" dirty="0" err="1" smtClean="0">
                <a:latin typeface="Arial" panose="020B0604020202020204" pitchFamily="34" charset="0"/>
                <a:cs typeface="Arial" panose="020B0604020202020204" pitchFamily="34" charset="0"/>
              </a:rPr>
              <a:t>Mormori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Androula</a:t>
            </a:r>
            <a:endParaRPr lang="en-US" dirty="0" smtClean="0">
              <a:latin typeface="Arial" panose="020B0604020202020204" pitchFamily="34" charset="0"/>
              <a:cs typeface="Arial" panose="020B0604020202020204" pitchFamily="34" charset="0"/>
            </a:endParaRPr>
          </a:p>
          <a:p>
            <a:pPr marL="0" indent="0" algn="r">
              <a:buNone/>
            </a:pPr>
            <a:endParaRPr lang="en-US" b="1" dirty="0">
              <a:latin typeface="Arial" panose="020B0604020202020204" pitchFamily="34" charset="0"/>
              <a:cs typeface="Arial" panose="020B0604020202020204" pitchFamily="34" charset="0"/>
            </a:endParaRPr>
          </a:p>
          <a:p>
            <a:pPr marL="0" indent="0" algn="r">
              <a:buNone/>
            </a:pPr>
            <a:endParaRPr lang="en-US" b="1" dirty="0" smtClean="0">
              <a:latin typeface="Arial" panose="020B0604020202020204" pitchFamily="34" charset="0"/>
              <a:cs typeface="Arial" panose="020B0604020202020204" pitchFamily="34" charset="0"/>
            </a:endParaRPr>
          </a:p>
          <a:p>
            <a:pPr marL="0" indent="0" algn="r">
              <a:buNone/>
            </a:pPr>
            <a:r>
              <a:rPr lang="en-US" b="1" dirty="0" smtClean="0">
                <a:latin typeface="Arial" panose="020B0604020202020204" pitchFamily="34" charset="0"/>
                <a:cs typeface="Arial" panose="020B0604020202020204" pitchFamily="34" charset="0"/>
              </a:rPr>
              <a:t>Students </a:t>
            </a:r>
          </a:p>
          <a:p>
            <a:pPr marL="0" indent="0" algn="r">
              <a:buNone/>
            </a:pPr>
            <a:r>
              <a:rPr lang="en-US" dirty="0" smtClean="0">
                <a:latin typeface="Arial" panose="020B0604020202020204" pitchFamily="34" charset="0"/>
                <a:cs typeface="Arial" panose="020B0604020202020204" pitchFamily="34" charset="0"/>
              </a:rPr>
              <a:t>Paulina </a:t>
            </a:r>
            <a:r>
              <a:rPr lang="en-US" dirty="0" err="1" smtClean="0">
                <a:latin typeface="Arial" panose="020B0604020202020204" pitchFamily="34" charset="0"/>
                <a:cs typeface="Arial" panose="020B0604020202020204" pitchFamily="34" charset="0"/>
              </a:rPr>
              <a:t>Betsimea</a:t>
            </a:r>
            <a:endParaRPr lang="en-US" dirty="0" smtClean="0">
              <a:latin typeface="Arial" panose="020B0604020202020204" pitchFamily="34" charset="0"/>
              <a:cs typeface="Arial" panose="020B0604020202020204" pitchFamily="34" charset="0"/>
            </a:endParaRPr>
          </a:p>
          <a:p>
            <a:pPr marL="0" indent="0" algn="r">
              <a:buNone/>
            </a:pPr>
            <a:r>
              <a:rPr lang="en-US" dirty="0" err="1" smtClean="0">
                <a:latin typeface="Arial" panose="020B0604020202020204" pitchFamily="34" charset="0"/>
                <a:cs typeface="Arial" panose="020B0604020202020204" pitchFamily="34" charset="0"/>
              </a:rPr>
              <a:t>Eleftheria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Litou</a:t>
            </a:r>
            <a:r>
              <a:rPr lang="en-US" dirty="0" smtClean="0">
                <a:latin typeface="Arial" panose="020B0604020202020204" pitchFamily="34" charset="0"/>
                <a:cs typeface="Arial" panose="020B0604020202020204" pitchFamily="34" charset="0"/>
              </a:rPr>
              <a:t> </a:t>
            </a:r>
          </a:p>
          <a:p>
            <a:pPr marL="0" indent="0" algn="r">
              <a:buNone/>
            </a:pPr>
            <a:r>
              <a:rPr lang="en-US" dirty="0" err="1" smtClean="0">
                <a:latin typeface="Arial" panose="020B0604020202020204" pitchFamily="34" charset="0"/>
                <a:cs typeface="Arial" panose="020B0604020202020204" pitchFamily="34" charset="0"/>
              </a:rPr>
              <a:t>Areti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Triantafyllou</a:t>
            </a:r>
            <a:endParaRPr lang="el-GR"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75580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69293" y="1412776"/>
            <a:ext cx="6525547" cy="5040560"/>
          </a:xfrm>
        </p:spPr>
        <p:txBody>
          <a:bodyPr/>
          <a:lstStyle/>
          <a:p>
            <a:r>
              <a:rPr lang="en-US" dirty="0" smtClean="0">
                <a:latin typeface="Arial" panose="020B0604020202020204" pitchFamily="34" charset="0"/>
                <a:cs typeface="Arial" panose="020B0604020202020204" pitchFamily="34" charset="0"/>
              </a:rPr>
              <a:t>Modified or mutated products</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5</a:t>
            </a:r>
            <a:r>
              <a:rPr lang="en-US" sz="2400" baseline="30000" dirty="0" smtClean="0">
                <a:latin typeface="Arial" panose="020B0604020202020204" pitchFamily="34" charset="0"/>
                <a:cs typeface="Arial" panose="020B0604020202020204" pitchFamily="34" charset="0"/>
              </a:rPr>
              <a:t>th</a:t>
            </a:r>
            <a:r>
              <a:rPr lang="en-US" sz="2400" dirty="0" smtClean="0">
                <a:latin typeface="Arial" panose="020B0604020202020204" pitchFamily="34" charset="0"/>
                <a:cs typeface="Arial" panose="020B0604020202020204" pitchFamily="34" charset="0"/>
              </a:rPr>
              <a:t> LYCEUM OF TRIKALA-GREECE</a:t>
            </a:r>
            <a:br>
              <a:rPr lang="en-US" sz="24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FEBRUARY 2018)</a:t>
            </a:r>
            <a:r>
              <a:rPr lang="en-US" sz="1600" dirty="0" smtClean="0"/>
              <a:t/>
            </a:r>
            <a:br>
              <a:rPr lang="en-US" sz="1600" dirty="0" smtClean="0"/>
            </a:br>
            <a:r>
              <a:rPr lang="en-US" dirty="0"/>
              <a:t/>
            </a:r>
            <a:br>
              <a:rPr lang="en-US" dirty="0"/>
            </a:br>
            <a:r>
              <a:rPr lang="en-US" dirty="0" smtClean="0"/>
              <a:t/>
            </a:r>
            <a:br>
              <a:rPr lang="en-US" dirty="0" smtClean="0"/>
            </a:br>
            <a:endParaRPr lang="el-GR" dirty="0"/>
          </a:p>
        </p:txBody>
      </p:sp>
      <p:pic>
        <p:nvPicPr>
          <p:cNvPr id="6" name="Εικόνα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788024" y="4701819"/>
            <a:ext cx="2713845" cy="2151516"/>
          </a:xfrm>
          <a:prstGeom prst="rect">
            <a:avLst/>
          </a:prstGeom>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332656"/>
            <a:ext cx="8028384" cy="1152128"/>
          </a:xfrm>
        </p:spPr>
        <p:txBody>
          <a:bodyPr>
            <a:normAutofit/>
          </a:bodyPr>
          <a:lstStyle/>
          <a:p>
            <a:pPr algn="ctr"/>
            <a:r>
              <a:rPr lang="en-US" sz="3200" dirty="0" smtClean="0">
                <a:latin typeface="Arial" pitchFamily="34" charset="0"/>
                <a:cs typeface="Arial" pitchFamily="34" charset="0"/>
              </a:rPr>
              <a:t>What are modified or mutated organisms?</a:t>
            </a:r>
            <a:endParaRPr lang="el-GR" sz="3200" dirty="0">
              <a:latin typeface="Arial" pitchFamily="34" charset="0"/>
              <a:cs typeface="Arial" pitchFamily="34" charset="0"/>
            </a:endParaRPr>
          </a:p>
        </p:txBody>
      </p:sp>
      <p:sp>
        <p:nvSpPr>
          <p:cNvPr id="3" name="2 - Θέση περιεχομένου"/>
          <p:cNvSpPr>
            <a:spLocks noGrp="1"/>
          </p:cNvSpPr>
          <p:nvPr>
            <p:ph idx="1"/>
          </p:nvPr>
        </p:nvSpPr>
        <p:spPr>
          <a:xfrm>
            <a:off x="0" y="1556792"/>
            <a:ext cx="8100392" cy="4680520"/>
          </a:xfrm>
        </p:spPr>
        <p:txBody>
          <a:bodyPr>
            <a:normAutofit fontScale="85000" lnSpcReduction="20000"/>
          </a:bodyPr>
          <a:lstStyle/>
          <a:p>
            <a:pPr algn="ctr">
              <a:buNone/>
            </a:pPr>
            <a:r>
              <a:rPr lang="en-US" dirty="0" smtClean="0">
                <a:latin typeface="Arial" pitchFamily="34" charset="0"/>
                <a:cs typeface="Arial" pitchFamily="34" charset="0"/>
              </a:rPr>
              <a:t>Mutants or otherwise genetically modified organisms are those products which were created artificially by scientists by removing or adding genes from organisms that may even belong to completely different species.</a:t>
            </a:r>
          </a:p>
          <a:p>
            <a:pPr algn="ctr">
              <a:buNone/>
            </a:pPr>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Example: Scientists can get genes from animals and transfer them to plants or even genes from microbes and add them to corn. So the new organization that will come out of this way will be a modified organization that would never happen naturally.</a:t>
            </a:r>
          </a:p>
          <a:p>
            <a:pPr algn="ctr">
              <a:buNone/>
            </a:pPr>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People have been changing organisms that have been producing food since ancient times by methods such as selective breeding, that is, the selected crossing of organisms of the same species or related species.</a:t>
            </a:r>
            <a:endParaRPr lang="el-GR" dirty="0" smtClean="0">
              <a:latin typeface="Arial" pitchFamily="34" charset="0"/>
              <a:cs typeface="Arial" pitchFamily="34" charset="0"/>
            </a:endParaRPr>
          </a:p>
          <a:p>
            <a:pPr algn="ctr">
              <a:buNone/>
            </a:pPr>
            <a:endParaRPr lang="en-US" dirty="0" smtClean="0">
              <a:latin typeface="Arial" pitchFamily="34" charset="0"/>
              <a:cs typeface="Arial" pitchFamily="34" charset="0"/>
            </a:endParaRPr>
          </a:p>
          <a:p>
            <a:pPr algn="ctr">
              <a:buNone/>
            </a:pPr>
            <a:endParaRPr lang="el-GR" dirty="0">
              <a:latin typeface="Arial" pitchFamily="34" charset="0"/>
              <a:cs typeface="Arial" pitchFamily="34" charset="0"/>
            </a:endParaRPr>
          </a:p>
        </p:txBody>
      </p:sp>
      <p:pic>
        <p:nvPicPr>
          <p:cNvPr id="4"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692696"/>
            <a:ext cx="8100392" cy="692696"/>
          </a:xfrm>
        </p:spPr>
        <p:txBody>
          <a:bodyPr>
            <a:normAutofit fontScale="90000"/>
          </a:bodyPr>
          <a:lstStyle/>
          <a:p>
            <a:pPr algn="ctr"/>
            <a:r>
              <a:rPr lang="en-US" dirty="0" smtClean="0">
                <a:latin typeface="Arial" pitchFamily="34" charset="0"/>
                <a:cs typeface="Arial" pitchFamily="34" charset="0"/>
              </a:rPr>
              <a:t>What is genetic modification?</a:t>
            </a:r>
            <a:endParaRPr lang="el-GR" dirty="0">
              <a:latin typeface="Arial" pitchFamily="34" charset="0"/>
              <a:cs typeface="Arial" pitchFamily="34" charset="0"/>
            </a:endParaRPr>
          </a:p>
        </p:txBody>
      </p:sp>
      <p:sp>
        <p:nvSpPr>
          <p:cNvPr id="3" name="2 - Θέση περιεχομένου"/>
          <p:cNvSpPr>
            <a:spLocks noGrp="1"/>
          </p:cNvSpPr>
          <p:nvPr>
            <p:ph idx="1"/>
          </p:nvPr>
        </p:nvSpPr>
        <p:spPr>
          <a:xfrm>
            <a:off x="323528" y="1484784"/>
            <a:ext cx="7308304" cy="4005064"/>
          </a:xfrm>
        </p:spPr>
        <p:txBody>
          <a:bodyPr>
            <a:normAutofit fontScale="92500"/>
          </a:bodyPr>
          <a:lstStyle/>
          <a:p>
            <a:pPr algn="ctr">
              <a:buNone/>
            </a:pPr>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Genetic modification of organisms is the isolation of selected genes from an organism (animal, plant, insect or microbe) or from a virus and the technical introduction of these genes into the same or completely different organism in order to create species with new properties. Furthermore, genetic modification can be done not only by the addition but also by the removal or alteration of one or more genes.</a:t>
            </a:r>
          </a:p>
          <a:p>
            <a:pPr algn="ctr">
              <a:buNone/>
            </a:pPr>
            <a:endParaRPr lang="el-GR" dirty="0" smtClean="0">
              <a:latin typeface="Arial" pitchFamily="34" charset="0"/>
              <a:cs typeface="Arial" pitchFamily="34" charset="0"/>
            </a:endParaRPr>
          </a:p>
          <a:p>
            <a:pPr algn="ctr">
              <a:buNone/>
            </a:pPr>
            <a:endParaRPr lang="el-GR" dirty="0"/>
          </a:p>
        </p:txBody>
      </p:sp>
      <p:pic>
        <p:nvPicPr>
          <p:cNvPr id="6"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FG06_05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1456571"/>
            <a:ext cx="5791201" cy="3860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 name="Picture 4" descr="20_DNA_clump_P108264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20072" y="4613453"/>
            <a:ext cx="2894013" cy="221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Τίτλος 3"/>
          <p:cNvSpPr>
            <a:spLocks noGrp="1"/>
          </p:cNvSpPr>
          <p:nvPr>
            <p:ph type="title"/>
          </p:nvPr>
        </p:nvSpPr>
        <p:spPr>
          <a:xfrm>
            <a:off x="467544" y="181154"/>
            <a:ext cx="7242048" cy="1143000"/>
          </a:xfrm>
        </p:spPr>
        <p:txBody>
          <a:bodyPr>
            <a:noAutofit/>
          </a:bodyPr>
          <a:lstStyle/>
          <a:p>
            <a:pPr algn="ctr"/>
            <a:r>
              <a:rPr lang="en-US" sz="2800" dirty="0" smtClean="0">
                <a:latin typeface="Arial" panose="020B0604020202020204" pitchFamily="34" charset="0"/>
                <a:cs typeface="Arial" panose="020B0604020202020204" pitchFamily="34" charset="0"/>
              </a:rPr>
              <a:t>Extraction of genes and transfer to another organism</a:t>
            </a:r>
            <a:endParaRPr lang="el-GR" sz="2800" dirty="0">
              <a:latin typeface="Arial" panose="020B0604020202020204" pitchFamily="34" charset="0"/>
              <a:cs typeface="Arial" panose="020B0604020202020204" pitchFamily="34" charset="0"/>
            </a:endParaRPr>
          </a:p>
        </p:txBody>
      </p:sp>
      <p:pic>
        <p:nvPicPr>
          <p:cNvPr id="5" name="Εικόνα 4"/>
          <p:cNvPicPr>
            <a:picLocks noChangeAspect="1"/>
          </p:cNvPicPr>
          <p:nvPr/>
        </p:nvPicPr>
        <p:blipFill>
          <a:blip r:embed="rId4" cstate="print"/>
          <a:stretch>
            <a:fillRect/>
          </a:stretch>
        </p:blipFill>
        <p:spPr>
          <a:xfrm>
            <a:off x="-1" y="6021288"/>
            <a:ext cx="5222303" cy="493819"/>
          </a:xfrm>
          <a:prstGeom prst="rect">
            <a:avLst/>
          </a:prstGeom>
        </p:spPr>
      </p:pic>
    </p:spTree>
    <p:extLst>
      <p:ext uri="{BB962C8B-B14F-4D97-AF65-F5344CB8AC3E}">
        <p14:creationId xmlns="" xmlns:p14="http://schemas.microsoft.com/office/powerpoint/2010/main" val="248210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Genetic modification</a:t>
            </a:r>
            <a:endParaRPr lang="el-GR" dirty="0">
              <a:latin typeface="Arial" panose="020B0604020202020204" pitchFamily="34" charset="0"/>
              <a:cs typeface="Arial" panose="020B0604020202020204" pitchFamily="34" charset="0"/>
            </a:endParaRPr>
          </a:p>
        </p:txBody>
      </p:sp>
      <p:pic>
        <p:nvPicPr>
          <p:cNvPr id="3" name="Picture 4" descr="T012810A"/>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61168" y="1711060"/>
            <a:ext cx="6234112" cy="4032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4" name="Picture 10"/>
          <p:cNvPicPr>
            <a:picLocks noChangeAspect="1" noChangeArrowheads="1"/>
          </p:cNvPicPr>
          <p:nvPr/>
        </p:nvPicPr>
        <p:blipFill>
          <a:blip r:embed="rId3" cstate="print"/>
          <a:srcRect/>
          <a:stretch>
            <a:fillRect/>
          </a:stretch>
        </p:blipFill>
        <p:spPr bwMode="auto">
          <a:xfrm>
            <a:off x="0" y="5949950"/>
            <a:ext cx="9144000" cy="908050"/>
          </a:xfrm>
          <a:prstGeom prst="rect">
            <a:avLst/>
          </a:prstGeom>
          <a:noFill/>
          <a:ln w="9525">
            <a:noFill/>
            <a:miter lim="800000"/>
            <a:headEnd/>
            <a:tailEnd/>
          </a:ln>
        </p:spPr>
      </p:pic>
    </p:spTree>
    <p:extLst>
      <p:ext uri="{BB962C8B-B14F-4D97-AF65-F5344CB8AC3E}">
        <p14:creationId xmlns="" xmlns:p14="http://schemas.microsoft.com/office/powerpoint/2010/main" val="606860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extLst>
              <p:ext uri="{D42A27DB-BD31-4B8C-83A1-F6EECF244321}">
                <p14:modId xmlns="" xmlns:p14="http://schemas.microsoft.com/office/powerpoint/2010/main" val="1892113754"/>
              </p:ext>
            </p:extLst>
          </p:nvPr>
        </p:nvGraphicFramePr>
        <p:xfrm>
          <a:off x="395536" y="1124744"/>
          <a:ext cx="7239000" cy="4061046"/>
        </p:xfrm>
        <a:graphic>
          <a:graphicData uri="http://schemas.openxmlformats.org/drawingml/2006/table">
            <a:tbl>
              <a:tblPr firstRow="1" bandRow="1">
                <a:tableStyleId>{F2DE63D5-997A-4646-A377-4702673A728D}</a:tableStyleId>
              </a:tblPr>
              <a:tblGrid>
                <a:gridCol w="3619500"/>
                <a:gridCol w="3619500"/>
              </a:tblGrid>
              <a:tr h="676841">
                <a:tc>
                  <a:txBody>
                    <a:bodyPr/>
                    <a:lstStyle/>
                    <a:p>
                      <a:r>
                        <a:rPr lang="en-US" sz="1600" kern="1200" dirty="0" smtClean="0">
                          <a:latin typeface="Arial" panose="020B0604020202020204" pitchFamily="34" charset="0"/>
                          <a:cs typeface="Arial" panose="020B0604020202020204" pitchFamily="34" charset="0"/>
                        </a:rPr>
                        <a:t>PLANT SPECIES </a:t>
                      </a:r>
                      <a:endParaRPr lang="el-GR" sz="1600" dirty="0">
                        <a:latin typeface="Arial" panose="020B0604020202020204" pitchFamily="34" charset="0"/>
                        <a:cs typeface="Arial" panose="020B0604020202020204" pitchFamily="34" charset="0"/>
                      </a:endParaRPr>
                    </a:p>
                  </a:txBody>
                  <a:tcPr marL="80433" marR="80433"/>
                </a:tc>
                <a:tc>
                  <a:txBody>
                    <a:bodyPr/>
                    <a:lstStyle/>
                    <a:p>
                      <a:r>
                        <a:rPr lang="en-US" sz="1600" kern="1200" dirty="0" smtClean="0">
                          <a:latin typeface="Arial" panose="020B0604020202020204" pitchFamily="34" charset="0"/>
                          <a:cs typeface="Arial" panose="020B0604020202020204" pitchFamily="34" charset="0"/>
                        </a:rPr>
                        <a:t>CHARACTERISTICS </a:t>
                      </a:r>
                      <a:endParaRPr lang="el-GR" sz="1600" dirty="0">
                        <a:latin typeface="Arial" panose="020B0604020202020204" pitchFamily="34" charset="0"/>
                        <a:cs typeface="Arial" panose="020B0604020202020204" pitchFamily="34" charset="0"/>
                      </a:endParaRPr>
                    </a:p>
                  </a:txBody>
                  <a:tcPr marL="80433" marR="80433"/>
                </a:tc>
              </a:tr>
              <a:tr h="676841">
                <a:tc>
                  <a:txBody>
                    <a:bodyPr/>
                    <a:lstStyle/>
                    <a:p>
                      <a:r>
                        <a:rPr lang="en-US" sz="1600" kern="1200" dirty="0" smtClean="0">
                          <a:latin typeface="Arial" panose="020B0604020202020204" pitchFamily="34" charset="0"/>
                          <a:cs typeface="Arial" panose="020B0604020202020204" pitchFamily="34" charset="0"/>
                        </a:rPr>
                        <a:t>CORN</a:t>
                      </a:r>
                      <a:endParaRPr lang="el-GR" sz="1600" dirty="0">
                        <a:latin typeface="Arial" panose="020B0604020202020204" pitchFamily="34" charset="0"/>
                        <a:cs typeface="Arial" panose="020B0604020202020204" pitchFamily="34" charset="0"/>
                      </a:endParaRPr>
                    </a:p>
                  </a:txBody>
                  <a:tcPr marL="80433" marR="80433"/>
                </a:tc>
                <a:tc>
                  <a:txBody>
                    <a:bodyPr/>
                    <a:lstStyle/>
                    <a:p>
                      <a:r>
                        <a:rPr lang="en-US" sz="1600" kern="1200" dirty="0" smtClean="0">
                          <a:latin typeface="Arial" panose="020B0604020202020204" pitchFamily="34" charset="0"/>
                          <a:cs typeface="Arial" panose="020B0604020202020204" pitchFamily="34" charset="0"/>
                        </a:rPr>
                        <a:t>INSECT RESISTANCE,       RESISTANCE TO HERBICIDES</a:t>
                      </a:r>
                      <a:endParaRPr lang="el-GR" sz="1600" dirty="0">
                        <a:latin typeface="Arial" panose="020B0604020202020204" pitchFamily="34" charset="0"/>
                        <a:cs typeface="Arial" panose="020B0604020202020204" pitchFamily="34" charset="0"/>
                      </a:endParaRPr>
                    </a:p>
                  </a:txBody>
                  <a:tcPr marL="80433" marR="80433"/>
                </a:tc>
              </a:tr>
              <a:tr h="676841">
                <a:tc>
                  <a:txBody>
                    <a:bodyPr/>
                    <a:lstStyle/>
                    <a:p>
                      <a:r>
                        <a:rPr lang="en-US" sz="1600" kern="1200" dirty="0" smtClean="0">
                          <a:latin typeface="Arial" panose="020B0604020202020204" pitchFamily="34" charset="0"/>
                          <a:cs typeface="Arial" panose="020B0604020202020204" pitchFamily="34" charset="0"/>
                        </a:rPr>
                        <a:t>SOY</a:t>
                      </a:r>
                      <a:endParaRPr lang="el-GR" sz="1600" dirty="0">
                        <a:latin typeface="Arial" panose="020B0604020202020204" pitchFamily="34" charset="0"/>
                        <a:cs typeface="Arial" panose="020B0604020202020204" pitchFamily="34" charset="0"/>
                      </a:endParaRPr>
                    </a:p>
                  </a:txBody>
                  <a:tcPr marL="80433" marR="804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latin typeface="Arial" panose="020B0604020202020204" pitchFamily="34" charset="0"/>
                          <a:cs typeface="Arial" panose="020B0604020202020204" pitchFamily="34" charset="0"/>
                        </a:rPr>
                        <a:t>RESISTANCE TO HERBICIDES</a:t>
                      </a:r>
                      <a:endParaRPr lang="el-GR" sz="1600" kern="1200" dirty="0" smtClean="0">
                        <a:latin typeface="Arial" panose="020B0604020202020204" pitchFamily="34" charset="0"/>
                        <a:cs typeface="Arial" panose="020B0604020202020204" pitchFamily="34" charset="0"/>
                      </a:endParaRPr>
                    </a:p>
                    <a:p>
                      <a:endParaRPr lang="el-GR" sz="1600" dirty="0">
                        <a:latin typeface="Arial" panose="020B0604020202020204" pitchFamily="34" charset="0"/>
                        <a:cs typeface="Arial" panose="020B0604020202020204" pitchFamily="34" charset="0"/>
                      </a:endParaRPr>
                    </a:p>
                  </a:txBody>
                  <a:tcPr marL="80433" marR="80433"/>
                </a:tc>
              </a:tr>
              <a:tr h="676841">
                <a:tc>
                  <a:txBody>
                    <a:bodyPr/>
                    <a:lstStyle/>
                    <a:p>
                      <a:r>
                        <a:rPr lang="en-US" sz="1600" kern="1200" dirty="0" smtClean="0">
                          <a:latin typeface="Arial" panose="020B0604020202020204" pitchFamily="34" charset="0"/>
                          <a:cs typeface="Arial" panose="020B0604020202020204" pitchFamily="34" charset="0"/>
                        </a:rPr>
                        <a:t>RAPESEED</a:t>
                      </a:r>
                      <a:endParaRPr lang="el-GR" sz="1600" dirty="0">
                        <a:latin typeface="Arial" panose="020B0604020202020204" pitchFamily="34" charset="0"/>
                        <a:cs typeface="Arial" panose="020B0604020202020204" pitchFamily="34" charset="0"/>
                      </a:endParaRPr>
                    </a:p>
                  </a:txBody>
                  <a:tcPr marL="80433" marR="80433"/>
                </a:tc>
                <a:tc>
                  <a:txBody>
                    <a:bodyPr/>
                    <a:lstStyle/>
                    <a:p>
                      <a:r>
                        <a:rPr lang="en-US" sz="1600" kern="1200" dirty="0" smtClean="0">
                          <a:latin typeface="Arial" panose="020B0604020202020204" pitchFamily="34" charset="0"/>
                          <a:cs typeface="Arial" panose="020B0604020202020204" pitchFamily="34" charset="0"/>
                        </a:rPr>
                        <a:t>RESISTANCE TO HERBICIDES</a:t>
                      </a:r>
                      <a:endParaRPr lang="el-GR" sz="1600" dirty="0">
                        <a:latin typeface="Arial" panose="020B0604020202020204" pitchFamily="34" charset="0"/>
                        <a:cs typeface="Arial" panose="020B0604020202020204" pitchFamily="34" charset="0"/>
                      </a:endParaRPr>
                    </a:p>
                  </a:txBody>
                  <a:tcPr marL="80433" marR="80433"/>
                </a:tc>
              </a:tr>
              <a:tr h="676841">
                <a:tc>
                  <a:txBody>
                    <a:bodyPr/>
                    <a:lstStyle/>
                    <a:p>
                      <a:r>
                        <a:rPr lang="en-US" sz="1600" kern="1200" dirty="0" smtClean="0">
                          <a:latin typeface="Arial" panose="020B0604020202020204" pitchFamily="34" charset="0"/>
                          <a:cs typeface="Arial" panose="020B0604020202020204" pitchFamily="34" charset="0"/>
                        </a:rPr>
                        <a:t>PUMPKIN</a:t>
                      </a:r>
                      <a:endParaRPr lang="el-GR" sz="1600" dirty="0">
                        <a:latin typeface="Arial" panose="020B0604020202020204" pitchFamily="34" charset="0"/>
                        <a:cs typeface="Arial" panose="020B0604020202020204" pitchFamily="34" charset="0"/>
                      </a:endParaRPr>
                    </a:p>
                  </a:txBody>
                  <a:tcPr marL="80433" marR="80433"/>
                </a:tc>
                <a:tc>
                  <a:txBody>
                    <a:bodyPr/>
                    <a:lstStyle/>
                    <a:p>
                      <a:pPr>
                        <a:lnSpc>
                          <a:spcPct val="115000"/>
                        </a:lnSpc>
                        <a:spcAft>
                          <a:spcPts val="0"/>
                        </a:spcAft>
                      </a:pPr>
                      <a:r>
                        <a:rPr lang="en-US" sz="1600" kern="1200" dirty="0" smtClean="0">
                          <a:latin typeface="Arial" panose="020B0604020202020204" pitchFamily="34" charset="0"/>
                          <a:cs typeface="Arial" panose="020B0604020202020204" pitchFamily="34" charset="0"/>
                        </a:rPr>
                        <a:t>RESISTANCE TO VIRUSES</a:t>
                      </a:r>
                      <a:endParaRPr lang="el-GR" sz="1600" dirty="0">
                        <a:latin typeface="Arial" panose="020B0604020202020204" pitchFamily="34" charset="0"/>
                        <a:ea typeface="Calibri"/>
                        <a:cs typeface="Arial" panose="020B0604020202020204" pitchFamily="34" charset="0"/>
                      </a:endParaRPr>
                    </a:p>
                  </a:txBody>
                  <a:tcPr marL="60325" marR="60325" marT="0" marB="0"/>
                </a:tc>
              </a:tr>
              <a:tr h="676841">
                <a:tc>
                  <a:txBody>
                    <a:bodyPr/>
                    <a:lstStyle/>
                    <a:p>
                      <a:r>
                        <a:rPr lang="en-US" sz="1600" kern="1200" dirty="0" smtClean="0">
                          <a:latin typeface="Arial" panose="020B0604020202020204" pitchFamily="34" charset="0"/>
                          <a:cs typeface="Arial" panose="020B0604020202020204" pitchFamily="34" charset="0"/>
                        </a:rPr>
                        <a:t>POTATO</a:t>
                      </a:r>
                      <a:endParaRPr lang="el-GR" sz="1600" dirty="0">
                        <a:latin typeface="Arial" panose="020B0604020202020204" pitchFamily="34" charset="0"/>
                        <a:cs typeface="Arial" panose="020B0604020202020204" pitchFamily="34" charset="0"/>
                      </a:endParaRPr>
                    </a:p>
                  </a:txBody>
                  <a:tcPr marL="80433" marR="80433"/>
                </a:tc>
                <a:tc>
                  <a:txBody>
                    <a:bodyPr/>
                    <a:lstStyle/>
                    <a:p>
                      <a:r>
                        <a:rPr lang="en-US" sz="1600" kern="1200" dirty="0" smtClean="0">
                          <a:latin typeface="Arial" panose="020B0604020202020204" pitchFamily="34" charset="0"/>
                          <a:cs typeface="Arial" panose="020B0604020202020204" pitchFamily="34" charset="0"/>
                        </a:rPr>
                        <a:t>RESISTANCE TO HERBICIDES , </a:t>
                      </a:r>
                      <a:endParaRPr lang="el-GR" sz="1600" kern="1200" dirty="0" smtClean="0">
                        <a:latin typeface="Arial" panose="020B0604020202020204" pitchFamily="34" charset="0"/>
                        <a:cs typeface="Arial" panose="020B0604020202020204" pitchFamily="34" charset="0"/>
                      </a:endParaRPr>
                    </a:p>
                    <a:p>
                      <a:r>
                        <a:rPr lang="en-US" sz="1600" kern="1200" dirty="0" smtClean="0">
                          <a:latin typeface="Arial" panose="020B0604020202020204" pitchFamily="34" charset="0"/>
                          <a:cs typeface="Arial" panose="020B0604020202020204" pitchFamily="34" charset="0"/>
                        </a:rPr>
                        <a:t>INSECT RESISTANCE, </a:t>
                      </a:r>
                      <a:endParaRPr lang="el-GR" sz="1600" dirty="0">
                        <a:latin typeface="Arial" panose="020B0604020202020204" pitchFamily="34" charset="0"/>
                        <a:cs typeface="Arial" panose="020B0604020202020204" pitchFamily="34" charset="0"/>
                      </a:endParaRPr>
                    </a:p>
                  </a:txBody>
                  <a:tcPr marL="80433" marR="80433"/>
                </a:tc>
              </a:tr>
            </a:tbl>
          </a:graphicData>
        </a:graphic>
      </p:graphicFrame>
      <p:pic>
        <p:nvPicPr>
          <p:cNvPr id="3"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8100392" cy="1556792"/>
          </a:xfrm>
        </p:spPr>
        <p:txBody>
          <a:bodyPr>
            <a:normAutofit/>
          </a:bodyPr>
          <a:lstStyle/>
          <a:p>
            <a:pPr algn="ctr"/>
            <a:r>
              <a:rPr lang="en-US" sz="3100" dirty="0" smtClean="0">
                <a:latin typeface="Arial" pitchFamily="34" charset="0"/>
                <a:cs typeface="Arial" pitchFamily="34" charset="0"/>
              </a:rPr>
              <a:t>Is genetically modified or mutated food safe for our diet?</a:t>
            </a:r>
            <a:r>
              <a:rPr lang="el-GR" dirty="0" smtClean="0"/>
              <a:t/>
            </a:r>
            <a:br>
              <a:rPr lang="el-GR" dirty="0" smtClean="0"/>
            </a:br>
            <a:endParaRPr lang="el-GR" dirty="0"/>
          </a:p>
        </p:txBody>
      </p:sp>
      <p:sp>
        <p:nvSpPr>
          <p:cNvPr id="3" name="2 - Θέση περιεχομένου"/>
          <p:cNvSpPr>
            <a:spLocks noGrp="1"/>
          </p:cNvSpPr>
          <p:nvPr>
            <p:ph idx="1"/>
          </p:nvPr>
        </p:nvSpPr>
        <p:spPr>
          <a:xfrm>
            <a:off x="0" y="1124744"/>
            <a:ext cx="8100392" cy="5184576"/>
          </a:xfrm>
        </p:spPr>
        <p:txBody>
          <a:bodyPr>
            <a:normAutofit fontScale="70000" lnSpcReduction="20000"/>
          </a:bodyPr>
          <a:lstStyle/>
          <a:p>
            <a:pPr algn="ctr">
              <a:buNone/>
            </a:pPr>
            <a:r>
              <a:rPr lang="en-US" dirty="0" smtClean="0">
                <a:latin typeface="Arial" pitchFamily="34" charset="0"/>
                <a:cs typeface="Arial" pitchFamily="34" charset="0"/>
              </a:rPr>
              <a:t>The most of the modified </a:t>
            </a:r>
            <a:r>
              <a:rPr lang="en-US" b="1" dirty="0" smtClean="0">
                <a:latin typeface="Arial" pitchFamily="34" charset="0"/>
                <a:cs typeface="Arial" pitchFamily="34" charset="0"/>
              </a:rPr>
              <a:t>products</a:t>
            </a:r>
            <a:r>
              <a:rPr lang="en-US" dirty="0" smtClean="0">
                <a:latin typeface="Arial" pitchFamily="34" charset="0"/>
                <a:cs typeface="Arial" pitchFamily="34" charset="0"/>
              </a:rPr>
              <a:t> are directed to the human’s and animal’s diet. </a:t>
            </a:r>
          </a:p>
          <a:p>
            <a:pPr marL="0" indent="0" algn="ctr">
              <a:buNone/>
            </a:pPr>
            <a:r>
              <a:rPr lang="en-US" dirty="0" smtClean="0">
                <a:latin typeface="Arial" pitchFamily="34" charset="0"/>
                <a:cs typeface="Arial" pitchFamily="34" charset="0"/>
              </a:rPr>
              <a:t>The inserting genes can</a:t>
            </a:r>
            <a:r>
              <a:rPr lang="el-GR" dirty="0" smtClean="0">
                <a:latin typeface="Arial" pitchFamily="34" charset="0"/>
                <a:cs typeface="Arial" pitchFamily="34" charset="0"/>
              </a:rPr>
              <a:t>:</a:t>
            </a:r>
            <a:r>
              <a:rPr lang="en-US" dirty="0" smtClean="0">
                <a:latin typeface="Arial" pitchFamily="34" charset="0"/>
                <a:cs typeface="Arial" pitchFamily="34" charset="0"/>
              </a:rPr>
              <a:t> </a:t>
            </a:r>
            <a:endParaRPr lang="el-GR" dirty="0" smtClean="0">
              <a:latin typeface="Arial" pitchFamily="34" charset="0"/>
              <a:cs typeface="Arial" pitchFamily="34" charset="0"/>
            </a:endParaRPr>
          </a:p>
          <a:p>
            <a:pPr algn="ctr">
              <a:buFont typeface="Wingdings" panose="05000000000000000000" pitchFamily="2" charset="2"/>
              <a:buChar char="Ø"/>
            </a:pPr>
            <a:r>
              <a:rPr lang="en-US" dirty="0" smtClean="0">
                <a:latin typeface="Arial" pitchFamily="34" charset="0"/>
                <a:cs typeface="Arial" pitchFamily="34" charset="0"/>
              </a:rPr>
              <a:t>split up the natural genes, </a:t>
            </a:r>
            <a:endParaRPr lang="el-GR" dirty="0" smtClean="0">
              <a:latin typeface="Arial" pitchFamily="34" charset="0"/>
              <a:cs typeface="Arial" pitchFamily="34" charset="0"/>
            </a:endParaRPr>
          </a:p>
          <a:p>
            <a:pPr algn="ctr">
              <a:buFont typeface="Wingdings" panose="05000000000000000000" pitchFamily="2" charset="2"/>
              <a:buChar char="Ø"/>
            </a:pPr>
            <a:r>
              <a:rPr lang="en-US" dirty="0" smtClean="0">
                <a:latin typeface="Arial" pitchFamily="34" charset="0"/>
                <a:cs typeface="Arial" pitchFamily="34" charset="0"/>
              </a:rPr>
              <a:t>be unstable in the new environment or </a:t>
            </a:r>
            <a:endParaRPr lang="el-GR" dirty="0" smtClean="0">
              <a:latin typeface="Arial" pitchFamily="34" charset="0"/>
              <a:cs typeface="Arial" pitchFamily="34" charset="0"/>
            </a:endParaRPr>
          </a:p>
          <a:p>
            <a:pPr algn="ctr">
              <a:buFont typeface="Wingdings" panose="05000000000000000000" pitchFamily="2" charset="2"/>
              <a:buChar char="Ø"/>
            </a:pPr>
            <a:r>
              <a:rPr lang="en-US" dirty="0" smtClean="0">
                <a:latin typeface="Arial" pitchFamily="34" charset="0"/>
                <a:cs typeface="Arial" pitchFamily="34" charset="0"/>
              </a:rPr>
              <a:t>operate in a different way than expected. </a:t>
            </a:r>
            <a:endParaRPr lang="el-GR" dirty="0" smtClean="0">
              <a:latin typeface="Arial" pitchFamily="34" charset="0"/>
              <a:cs typeface="Arial" pitchFamily="34" charset="0"/>
            </a:endParaRPr>
          </a:p>
          <a:p>
            <a:pPr algn="ctr">
              <a:buNone/>
            </a:pPr>
            <a:r>
              <a:rPr lang="en-US" dirty="0" smtClean="0">
                <a:latin typeface="Arial" pitchFamily="34" charset="0"/>
                <a:cs typeface="Arial" pitchFamily="34" charset="0"/>
              </a:rPr>
              <a:t>Genetically modified </a:t>
            </a:r>
            <a:r>
              <a:rPr lang="en-US" b="1" dirty="0" smtClean="0">
                <a:latin typeface="Arial" pitchFamily="34" charset="0"/>
                <a:cs typeface="Arial" pitchFamily="34" charset="0"/>
              </a:rPr>
              <a:t>animals</a:t>
            </a:r>
            <a:endParaRPr lang="el-GR" b="1" dirty="0" smtClean="0">
              <a:latin typeface="Arial" pitchFamily="34" charset="0"/>
              <a:cs typeface="Arial" pitchFamily="34" charset="0"/>
            </a:endParaRPr>
          </a:p>
          <a:p>
            <a:pPr lvl="0" algn="ctr"/>
            <a:r>
              <a:rPr lang="en-US" dirty="0" smtClean="0">
                <a:latin typeface="Arial" pitchFamily="34" charset="0"/>
                <a:cs typeface="Arial" pitchFamily="34" charset="0"/>
              </a:rPr>
              <a:t>Modification of genetic material to embryo</a:t>
            </a:r>
            <a:endParaRPr lang="el-GR" dirty="0" smtClean="0">
              <a:latin typeface="Arial" pitchFamily="34" charset="0"/>
              <a:cs typeface="Arial" pitchFamily="34" charset="0"/>
            </a:endParaRPr>
          </a:p>
          <a:p>
            <a:pPr lvl="0" algn="ctr"/>
            <a:r>
              <a:rPr lang="en-US" dirty="0" smtClean="0">
                <a:latin typeface="Arial" pitchFamily="34" charset="0"/>
                <a:cs typeface="Arial" pitchFamily="34" charset="0"/>
              </a:rPr>
              <a:t>Cloning ( as an example: sheep Dolly)</a:t>
            </a:r>
            <a:endParaRPr lang="el-GR" dirty="0" smtClean="0">
              <a:latin typeface="Arial" pitchFamily="34" charset="0"/>
              <a:cs typeface="Arial" pitchFamily="34" charset="0"/>
            </a:endParaRPr>
          </a:p>
          <a:p>
            <a:pPr algn="ctr">
              <a:buNone/>
            </a:pPr>
            <a:r>
              <a:rPr lang="en-US" dirty="0" smtClean="0">
                <a:latin typeface="Arial" pitchFamily="34" charset="0"/>
                <a:cs typeface="Arial" pitchFamily="34" charset="0"/>
              </a:rPr>
              <a:t>	</a:t>
            </a:r>
          </a:p>
          <a:p>
            <a:pPr algn="ctr">
              <a:buNone/>
            </a:pPr>
            <a:r>
              <a:rPr lang="en-US" dirty="0" smtClean="0">
                <a:latin typeface="Arial" pitchFamily="34" charset="0"/>
                <a:cs typeface="Arial" pitchFamily="34" charset="0"/>
              </a:rPr>
              <a:t>Sheep dolly was born in 5 July 1996 and she was cloned through the core transfer process from live adult cells by Ian Wilmut and Keith Campbell and with their colleagues from the </a:t>
            </a:r>
            <a:r>
              <a:rPr lang="en-US" dirty="0" err="1" smtClean="0">
                <a:latin typeface="Arial" pitchFamily="34" charset="0"/>
                <a:cs typeface="Arial" pitchFamily="34" charset="0"/>
              </a:rPr>
              <a:t>Roslin</a:t>
            </a:r>
            <a:r>
              <a:rPr lang="en-US" smtClean="0">
                <a:latin typeface="Arial" pitchFamily="34" charset="0"/>
                <a:cs typeface="Arial" pitchFamily="34" charset="0"/>
              </a:rPr>
              <a:t> Institute </a:t>
            </a:r>
            <a:r>
              <a:rPr lang="en-US" dirty="0" smtClean="0">
                <a:latin typeface="Arial" pitchFamily="34" charset="0"/>
                <a:cs typeface="Arial" pitchFamily="34" charset="0"/>
              </a:rPr>
              <a:t>near Edinburgh in Scotland. She was generated from a mammalian gland derived cell. It was the first successful attempt to clone a mammal from an adult cell and as it was natural, it became the first news story in all international media. Though, Dolly was shot dead in 2003 at just 6 years of age to end the pain and discomfort suffered by advanced respiratory disease and arthritis.</a:t>
            </a:r>
            <a:endParaRPr lang="el-GR" dirty="0">
              <a:latin typeface="Arial" pitchFamily="34" charset="0"/>
              <a:cs typeface="Arial" pitchFamily="34" charset="0"/>
            </a:endParaRPr>
          </a:p>
        </p:txBody>
      </p:sp>
      <p:pic>
        <p:nvPicPr>
          <p:cNvPr id="4"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548680"/>
            <a:ext cx="7239000" cy="1143000"/>
          </a:xfrm>
        </p:spPr>
        <p:txBody>
          <a:bodyPr>
            <a:normAutofit fontScale="90000"/>
          </a:bodyPr>
          <a:lstStyle/>
          <a:p>
            <a:pPr algn="ctr"/>
            <a:r>
              <a:rPr lang="en-US" sz="4000" dirty="0" smtClean="0">
                <a:latin typeface="Arial" pitchFamily="34" charset="0"/>
                <a:cs typeface="Arial" pitchFamily="34" charset="0"/>
              </a:rPr>
              <a:t>What does this mean for food safety?</a:t>
            </a:r>
            <a:r>
              <a:rPr lang="el-GR" b="1" dirty="0" smtClean="0"/>
              <a:t/>
            </a:r>
            <a:br>
              <a:rPr lang="el-GR" b="1" dirty="0" smtClean="0"/>
            </a:br>
            <a:endParaRPr lang="el-GR" dirty="0"/>
          </a:p>
        </p:txBody>
      </p:sp>
      <p:sp>
        <p:nvSpPr>
          <p:cNvPr id="3" name="2 - Θέση περιεχομένου"/>
          <p:cNvSpPr>
            <a:spLocks noGrp="1"/>
          </p:cNvSpPr>
          <p:nvPr>
            <p:ph idx="1"/>
          </p:nvPr>
        </p:nvSpPr>
        <p:spPr>
          <a:xfrm>
            <a:off x="467544" y="1844824"/>
            <a:ext cx="7056784" cy="3312368"/>
          </a:xfrm>
        </p:spPr>
        <p:txBody>
          <a:bodyPr>
            <a:normAutofit/>
          </a:bodyPr>
          <a:lstStyle/>
          <a:p>
            <a:pPr algn="ctr">
              <a:buNone/>
            </a:pPr>
            <a:r>
              <a:rPr lang="en-US" dirty="0" smtClean="0">
                <a:latin typeface="Arial" pitchFamily="34" charset="0"/>
                <a:cs typeface="Arial" pitchFamily="34" charset="0"/>
              </a:rPr>
              <a:t>Genetic engineering is possible to affect food safety in two ways: </a:t>
            </a:r>
          </a:p>
          <a:p>
            <a:pPr algn="ctr">
              <a:buFont typeface="Wingdings" panose="05000000000000000000" pitchFamily="2" charset="2"/>
              <a:buChar char="v"/>
            </a:pPr>
            <a:r>
              <a:rPr lang="en-US" dirty="0" smtClean="0">
                <a:latin typeface="Arial" pitchFamily="34" charset="0"/>
                <a:cs typeface="Arial" pitchFamily="34" charset="0"/>
              </a:rPr>
              <a:t>the breakdown or the instability of the genes can cause the production of new toxins </a:t>
            </a:r>
          </a:p>
          <a:p>
            <a:pPr algn="ctr">
              <a:buFont typeface="Wingdings" panose="05000000000000000000" pitchFamily="2" charset="2"/>
              <a:buChar char="v"/>
            </a:pPr>
            <a:r>
              <a:rPr lang="en-US" dirty="0" smtClean="0">
                <a:latin typeface="Arial" pitchFamily="34" charset="0"/>
                <a:cs typeface="Arial" pitchFamily="34" charset="0"/>
              </a:rPr>
              <a:t>the new protein produced by the foreign gene can cause allergies or toxicity </a:t>
            </a:r>
          </a:p>
          <a:p>
            <a:pPr>
              <a:buNone/>
            </a:pPr>
            <a:endParaRPr lang="el-GR" dirty="0" smtClean="0"/>
          </a:p>
          <a:p>
            <a:pPr>
              <a:buNone/>
            </a:pPr>
            <a:endParaRPr lang="el-GR" dirty="0" smtClean="0"/>
          </a:p>
          <a:p>
            <a:pPr algn="ctr">
              <a:buNone/>
            </a:pPr>
            <a:endParaRPr lang="el-GR" dirty="0" smtClean="0">
              <a:latin typeface="Arial" pitchFamily="34" charset="0"/>
              <a:cs typeface="Arial" pitchFamily="34" charset="0"/>
            </a:endParaRPr>
          </a:p>
          <a:p>
            <a:endParaRPr lang="el-GR" dirty="0"/>
          </a:p>
        </p:txBody>
      </p:sp>
      <p:pic>
        <p:nvPicPr>
          <p:cNvPr id="5" name="Picture 10"/>
          <p:cNvPicPr>
            <a:picLocks noChangeAspect="1" noChangeArrowheads="1"/>
          </p:cNvPicPr>
          <p:nvPr/>
        </p:nvPicPr>
        <p:blipFill>
          <a:blip r:embed="rId2" cstate="print"/>
          <a:srcRect/>
          <a:stretch>
            <a:fillRect/>
          </a:stretch>
        </p:blipFill>
        <p:spPr bwMode="auto">
          <a:xfrm>
            <a:off x="0" y="5949950"/>
            <a:ext cx="9144000" cy="90805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210</TotalTime>
  <Words>782</Words>
  <Application>Microsoft Office PowerPoint</Application>
  <PresentationFormat>Προβολή στην οθόνη (4:3)</PresentationFormat>
  <Paragraphs>113</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Αφθονία</vt:lpstr>
      <vt:lpstr>Less chemicals more quality life</vt:lpstr>
      <vt:lpstr>Modified or mutated products   5th LYCEUM OF TRIKALA-GREECE ( FEBRUARY 2018)   </vt:lpstr>
      <vt:lpstr>What are modified or mutated organisms?</vt:lpstr>
      <vt:lpstr>What is genetic modification?</vt:lpstr>
      <vt:lpstr>Extraction of genes and transfer to another organism</vt:lpstr>
      <vt:lpstr>Genetic modification</vt:lpstr>
      <vt:lpstr>Διαφάνεια 7</vt:lpstr>
      <vt:lpstr>Is genetically modified or mutated food safe for our diet? </vt:lpstr>
      <vt:lpstr>What does this mean for food safety? </vt:lpstr>
      <vt:lpstr>What are the mutant food?</vt:lpstr>
      <vt:lpstr>Διαφάνεια 11</vt:lpstr>
      <vt:lpstr>What must be seen in the label of a chocolate?</vt:lpstr>
      <vt:lpstr>Advice!</vt:lpstr>
      <vt:lpstr>Attention!</vt:lpstr>
      <vt:lpstr>Risks caused by g.m.o. in the human and environment </vt:lpstr>
      <vt:lpstr>GREENPEACE: </vt:lpstr>
      <vt:lpstr>Our duty </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Modified or mutated products</dc:title>
  <dc:creator>kostas betsimeas</dc:creator>
  <cp:lastModifiedBy>Windows User</cp:lastModifiedBy>
  <cp:revision>93</cp:revision>
  <dcterms:created xsi:type="dcterms:W3CDTF">2018-02-03T21:13:45Z</dcterms:created>
  <dcterms:modified xsi:type="dcterms:W3CDTF">2018-02-21T08:21:49Z</dcterms:modified>
</cp:coreProperties>
</file>