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92" r:id="rId6"/>
    <p:sldId id="262" r:id="rId7"/>
    <p:sldId id="263" r:id="rId8"/>
    <p:sldId id="293" r:id="rId9"/>
    <p:sldId id="264" r:id="rId10"/>
    <p:sldId id="265" r:id="rId11"/>
    <p:sldId id="266" r:id="rId12"/>
    <p:sldId id="267" r:id="rId13"/>
    <p:sldId id="294" r:id="rId14"/>
    <p:sldId id="268" r:id="rId15"/>
    <p:sldId id="269" r:id="rId16"/>
    <p:sldId id="295" r:id="rId17"/>
    <p:sldId id="296" r:id="rId18"/>
    <p:sldId id="270" r:id="rId19"/>
    <p:sldId id="271" r:id="rId20"/>
    <p:sldId id="274" r:id="rId21"/>
    <p:sldId id="275" r:id="rId22"/>
    <p:sldId id="276" r:id="rId23"/>
    <p:sldId id="277" r:id="rId24"/>
    <p:sldId id="301" r:id="rId25"/>
    <p:sldId id="278" r:id="rId26"/>
    <p:sldId id="298" r:id="rId27"/>
    <p:sldId id="279" r:id="rId28"/>
    <p:sldId id="302" r:id="rId29"/>
    <p:sldId id="280" r:id="rId30"/>
    <p:sldId id="304" r:id="rId31"/>
    <p:sldId id="281" r:id="rId32"/>
    <p:sldId id="305" r:id="rId33"/>
    <p:sldId id="282" r:id="rId34"/>
    <p:sldId id="297" r:id="rId35"/>
    <p:sldId id="283" r:id="rId36"/>
    <p:sldId id="284" r:id="rId37"/>
    <p:sldId id="285" r:id="rId38"/>
    <p:sldId id="286" r:id="rId39"/>
    <p:sldId id="287" r:id="rId40"/>
    <p:sldId id="299" r:id="rId41"/>
    <p:sldId id="300"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8" autoAdjust="0"/>
  </p:normalViewPr>
  <p:slideViewPr>
    <p:cSldViewPr>
      <p:cViewPr varScale="1">
        <p:scale>
          <a:sx n="86" d="100"/>
          <a:sy n="86" d="100"/>
        </p:scale>
        <p:origin x="-10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61F4FA8F-369E-4DC6-A880-0168E37D37FA}" type="datetimeFigureOut">
              <a:rPr lang="el-GR" smtClean="0"/>
              <a:t>10/04/2016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30DCD4D-D814-4508-AF92-817D8A607556}" type="slidenum">
              <a:rPr lang="el-GR" smtClean="0"/>
              <a:t>‹#›</a:t>
            </a:fld>
            <a:endParaRPr lang="el-G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61F4FA8F-369E-4DC6-A880-0168E37D37FA}" type="datetimeFigureOut">
              <a:rPr lang="el-GR" smtClean="0"/>
              <a:t>10/04/2016</a:t>
            </a:fld>
            <a:endParaRPr lang="el-GR"/>
          </a:p>
        </p:txBody>
      </p:sp>
      <p:sp>
        <p:nvSpPr>
          <p:cNvPr id="27" name="26 - Θέση αριθμού διαφάνειας"/>
          <p:cNvSpPr>
            <a:spLocks noGrp="1"/>
          </p:cNvSpPr>
          <p:nvPr>
            <p:ph type="sldNum" sz="quarter" idx="11"/>
          </p:nvPr>
        </p:nvSpPr>
        <p:spPr/>
        <p:txBody>
          <a:bodyPr rtlCol="0"/>
          <a:lstStyle/>
          <a:p>
            <a:fld id="{230DCD4D-D814-4508-AF92-817D8A607556}" type="slidenum">
              <a:rPr lang="el-GR" smtClean="0"/>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61F4FA8F-369E-4DC6-A880-0168E37D37FA}" type="datetimeFigureOut">
              <a:rPr lang="el-GR" smtClean="0"/>
              <a:t>10/04/2016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1F4FA8F-369E-4DC6-A880-0168E37D37FA}" type="datetimeFigureOut">
              <a:rPr lang="el-GR" smtClean="0"/>
              <a:t>10/04/2016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0DCD4D-D814-4508-AF92-817D8A607556}" type="slidenum">
              <a:rPr lang="el-GR" smtClean="0"/>
              <a:t>‹#›</a:t>
            </a:fld>
            <a:endParaRPr lang="el-G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F4FA8F-369E-4DC6-A880-0168E37D37FA}" type="datetimeFigureOut">
              <a:rPr lang="el-GR" smtClean="0"/>
              <a:t>10/04/2016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30DCD4D-D814-4508-AF92-817D8A60755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348880"/>
            <a:ext cx="8458200" cy="1523032"/>
          </a:xfrm>
        </p:spPr>
        <p:txBody>
          <a:bodyPr/>
          <a:lstStyle/>
          <a:p>
            <a:r>
              <a:rPr lang="el-GR" dirty="0" smtClean="0"/>
              <a:t>Σχολικός Εκφοβισμός:</a:t>
            </a:r>
            <a:br>
              <a:rPr lang="el-GR" dirty="0" smtClean="0"/>
            </a:br>
            <a:r>
              <a:rPr lang="el-GR" dirty="0" smtClean="0"/>
              <a:t>Μορφές – Θύτες – Θύματα</a:t>
            </a:r>
            <a:endParaRPr lang="el-GR" dirty="0"/>
          </a:p>
        </p:txBody>
      </p:sp>
      <p:sp>
        <p:nvSpPr>
          <p:cNvPr id="3" name="2 - Υπότιτλος"/>
          <p:cNvSpPr>
            <a:spLocks noGrp="1"/>
          </p:cNvSpPr>
          <p:nvPr>
            <p:ph type="subTitle" idx="1"/>
          </p:nvPr>
        </p:nvSpPr>
        <p:spPr>
          <a:xfrm>
            <a:off x="457200" y="3899938"/>
            <a:ext cx="4953000" cy="2841430"/>
          </a:xfrm>
        </p:spPr>
        <p:txBody>
          <a:bodyPr>
            <a:normAutofit/>
          </a:bodyPr>
          <a:lstStyle/>
          <a:p>
            <a:r>
              <a:rPr lang="el-GR" dirty="0" smtClean="0">
                <a:latin typeface="Constantia" pitchFamily="18" charset="0"/>
              </a:rPr>
              <a:t>Ομάδα </a:t>
            </a:r>
            <a:r>
              <a:rPr lang="en-US" dirty="0" smtClean="0">
                <a:latin typeface="Constantia" pitchFamily="18" charset="0"/>
              </a:rPr>
              <a:t>Anti-Bulling</a:t>
            </a:r>
            <a:endParaRPr lang="el-GR" dirty="0" smtClean="0">
              <a:latin typeface="Constantia" pitchFamily="18" charset="0"/>
            </a:endParaRPr>
          </a:p>
          <a:p>
            <a:r>
              <a:rPr lang="el-GR" dirty="0" err="1" smtClean="0">
                <a:latin typeface="Constantia" pitchFamily="18" charset="0"/>
              </a:rPr>
              <a:t>Ντόκα</a:t>
            </a:r>
            <a:r>
              <a:rPr lang="el-GR" dirty="0" smtClean="0">
                <a:latin typeface="Constantia" pitchFamily="18" charset="0"/>
              </a:rPr>
              <a:t> Άννα</a:t>
            </a:r>
          </a:p>
          <a:p>
            <a:r>
              <a:rPr lang="el-GR" dirty="0" err="1" smtClean="0">
                <a:latin typeface="Constantia" pitchFamily="18" charset="0"/>
              </a:rPr>
              <a:t>Σούλιου</a:t>
            </a:r>
            <a:r>
              <a:rPr lang="el-GR" dirty="0" smtClean="0">
                <a:latin typeface="Constantia" pitchFamily="18" charset="0"/>
              </a:rPr>
              <a:t> Ματίνα</a:t>
            </a:r>
          </a:p>
          <a:p>
            <a:r>
              <a:rPr lang="el-GR" dirty="0" err="1" smtClean="0">
                <a:latin typeface="Constantia" pitchFamily="18" charset="0"/>
              </a:rPr>
              <a:t>Πιπέρης</a:t>
            </a:r>
            <a:r>
              <a:rPr lang="el-GR" dirty="0" smtClean="0">
                <a:latin typeface="Constantia" pitchFamily="18" charset="0"/>
              </a:rPr>
              <a:t> Ιωάννης</a:t>
            </a:r>
          </a:p>
          <a:p>
            <a:r>
              <a:rPr lang="el-GR" dirty="0" smtClean="0">
                <a:latin typeface="Constantia" pitchFamily="18" charset="0"/>
              </a:rPr>
              <a:t>Ντελλής Αθανάσιος</a:t>
            </a:r>
          </a:p>
          <a:p>
            <a:r>
              <a:rPr lang="el-GR" dirty="0" err="1" smtClean="0">
                <a:latin typeface="Constantia" pitchFamily="18" charset="0"/>
              </a:rPr>
              <a:t>Μπαρλαφέστα</a:t>
            </a:r>
            <a:r>
              <a:rPr lang="en-US" dirty="0" smtClean="0">
                <a:latin typeface="Constantia" pitchFamily="18" charset="0"/>
              </a:rPr>
              <a:t> </a:t>
            </a:r>
            <a:r>
              <a:rPr lang="el-GR" dirty="0" smtClean="0">
                <a:latin typeface="Constantia" pitchFamily="18" charset="0"/>
              </a:rPr>
              <a:t> Ευανθία</a:t>
            </a:r>
            <a:endParaRPr lang="en-US" dirty="0" smtClean="0">
              <a:latin typeface="Constantia" pitchFamily="18" charset="0"/>
            </a:endParaRPr>
          </a:p>
          <a:p>
            <a:endParaRPr lang="el-GR" dirty="0" smtClean="0">
              <a:latin typeface="Constantia" pitchFamily="18" charset="0"/>
            </a:endParaRPr>
          </a:p>
          <a:p>
            <a:endParaRPr lang="el-GR" dirty="0" smtClean="0">
              <a:latin typeface="Constantia" pitchFamily="18" charset="0"/>
            </a:endParaRPr>
          </a:p>
          <a:p>
            <a:endParaRPr lang="el-GR" dirty="0" smtClean="0">
              <a:latin typeface="Constantia"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50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4" fill="hold" grpId="0" nodeType="after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7000"/>
                            </p:stCondLst>
                            <p:childTnLst>
                              <p:par>
                                <p:cTn id="36" presetID="2" presetClass="entr" presetSubtype="4" fill="hold" grpId="0" nodeType="after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131024" cy="1066800"/>
          </a:xfrm>
        </p:spPr>
        <p:txBody>
          <a:bodyPr/>
          <a:lstStyle/>
          <a:p>
            <a:r>
              <a:rPr lang="el-GR" dirty="0" smtClean="0"/>
              <a:t>2.</a:t>
            </a:r>
            <a:r>
              <a:rPr lang="el-GR" dirty="0" smtClean="0"/>
              <a:t>3 </a:t>
            </a:r>
            <a:r>
              <a:rPr lang="el-GR" dirty="0" smtClean="0"/>
              <a:t>Λεκτικός εκφοβισμός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92500" lnSpcReduction="20000"/>
          </a:bodyPr>
          <a:lstStyle/>
          <a:p>
            <a:pPr marL="0" indent="0">
              <a:buNone/>
            </a:pPr>
            <a:r>
              <a:rPr lang="el-GR" dirty="0" smtClean="0">
                <a:latin typeface="Constantia" pitchFamily="18" charset="0"/>
              </a:rPr>
              <a:t>Εκτός από τη μορφή της σωματικής και συναισθηματικής βίας, ο εκφοβισμός μπορεί να λάβει και λεκτική μορφή. Ο λεκτικός εκφοβισμός περιλαμβάνει τη συστηματική χρησιμοποίηση υβριστικών εκφράσεων και χρησιμοποιεί σταθερά ένα άτομο ως στόχο πειραγμάτων, κάνοντάς το περίγελο. Μπορεί να είναι τόσο επιβλαβής για το έφηβο άτομο όσο ο σωματικός εκφοβισμός. Για το λεκτικό εκφοβισμό ο στόχος είναι ο υποβιβασμός του θύματος και η ενδυνάμωση του θύτη ο οποίος φαντάζει κυρίαρχος και δυνατός. Όλες οι μορφές εκφοβισμού στοχεύουν στη δημιουργία μίας κατάστασης στην οποία το θύμα κυριαρχείται από τη βούληση του θύτη. Αυτή η κατάσταση μπορεί να δημιουργηθεί με σωματικό αλλά και λεκτικό τρόπο.</a:t>
            </a:r>
            <a:endParaRPr lang="el-GR" dirty="0">
              <a:latin typeface="Constantia"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500"/>
                            </p:stCondLst>
                            <p:childTnLst>
                              <p:par>
                                <p:cTn id="9" presetID="47"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dirty="0" smtClean="0"/>
              <a:t>3 </a:t>
            </a:r>
            <a:r>
              <a:rPr lang="el-GR" dirty="0" smtClean="0"/>
              <a:t>Λεκτικός εκφοβισμός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latin typeface="Constantia" pitchFamily="18" charset="0"/>
              </a:rPr>
              <a:t>Ενώ τα αγόρια συνήθως ασκούν σωματικό εκφοβισμό, τα κορίτσια εμφανίζουν τα μεγαλύτερα ποσοστά λεκτικού εκφοβισμού. Ειδικότερα τα κορίτσια ασκούν λεκτικό εκφοβισμό, όπως και κοινωνικό αποκλεισμό για να επιδείξουν τη δύναμη και την ανωτερότητά τους στον υπόλοιπο σχολικό πληθυσμό. Ωστόσο, αξίζει να σημειωθεί ότι πολλά αγόρια ασκούν λεκτικό εκφοβισμό παράλληλα με το σωματικό για την επίδειξη δύναμης.</a:t>
            </a:r>
            <a:endParaRPr lang="el-GR" dirty="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dirty="0" smtClean="0"/>
              <a:t>3 </a:t>
            </a:r>
            <a:r>
              <a:rPr lang="el-GR" dirty="0" smtClean="0"/>
              <a:t>Λεκτικός εκφοβισμός</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latin typeface="Constantia" pitchFamily="18" charset="0"/>
              </a:rPr>
              <a:t>Παραδείγματα λεκτικού εκφοβισμού:</a:t>
            </a:r>
          </a:p>
          <a:p>
            <a:pPr lvl="0"/>
            <a:r>
              <a:rPr lang="el-GR" dirty="0" smtClean="0">
                <a:latin typeface="Constantia" pitchFamily="18" charset="0"/>
              </a:rPr>
              <a:t>Χρήση προσβλητικής γλώσσας </a:t>
            </a:r>
          </a:p>
          <a:p>
            <a:pPr lvl="0"/>
            <a:r>
              <a:rPr lang="el-GR" dirty="0" smtClean="0">
                <a:latin typeface="Constantia" pitchFamily="18" charset="0"/>
              </a:rPr>
              <a:t>Λεκτική παρενόχληση </a:t>
            </a:r>
          </a:p>
          <a:p>
            <a:pPr lvl="0"/>
            <a:r>
              <a:rPr lang="el-GR" dirty="0" smtClean="0">
                <a:latin typeface="Constantia" pitchFamily="18" charset="0"/>
              </a:rPr>
              <a:t>Αρνητικά σχόλια σε σχέση με το στυλ, τα ρούχα, το σώμα και τη νοημοσύνη κάποιου </a:t>
            </a:r>
          </a:p>
          <a:p>
            <a:pPr lvl="0"/>
            <a:r>
              <a:rPr lang="el-GR" dirty="0" smtClean="0">
                <a:latin typeface="Constantia" pitchFamily="18" charset="0"/>
              </a:rPr>
              <a:t>Εκβιασμός</a:t>
            </a:r>
            <a:endParaRPr lang="el-GR" sz="2400" dirty="0" smtClean="0">
              <a:latin typeface="Constantia" pitchFamily="18" charset="0"/>
            </a:endParaRPr>
          </a:p>
          <a:p>
            <a:pPr lvl="0"/>
            <a:r>
              <a:rPr lang="el-GR" sz="2800" dirty="0" smtClean="0">
                <a:solidFill>
                  <a:schemeClr val="tx1"/>
                </a:solidFill>
                <a:latin typeface="Constantia" pitchFamily="18" charset="0"/>
              </a:rPr>
              <a:t>Απειλές</a:t>
            </a:r>
            <a:endParaRPr lang="el-GR" sz="2400" dirty="0" smtClean="0">
              <a:latin typeface="Constantia" pitchFamily="18" charset="0"/>
            </a:endParaRPr>
          </a:p>
          <a:p>
            <a:pPr lvl="0"/>
            <a:r>
              <a:rPr lang="el-GR" sz="2800" dirty="0" smtClean="0">
                <a:solidFill>
                  <a:schemeClr val="tx1"/>
                </a:solidFill>
                <a:latin typeface="Constantia" pitchFamily="18" charset="0"/>
              </a:rPr>
              <a:t>Προσβλητικοί χαρακτηρισμοί</a:t>
            </a:r>
            <a:endParaRPr lang="el-GR" sz="2400" dirty="0" smtClean="0">
              <a:latin typeface="Constantia" pitchFamily="18" charset="0"/>
            </a:endParaRPr>
          </a:p>
          <a:p>
            <a:pPr lvl="0"/>
            <a:r>
              <a:rPr lang="el-GR" sz="2800" dirty="0" smtClean="0">
                <a:solidFill>
                  <a:schemeClr val="tx1"/>
                </a:solidFill>
                <a:latin typeface="Constantia" pitchFamily="18" charset="0"/>
              </a:rPr>
              <a:t>Διαταγές</a:t>
            </a:r>
            <a:endParaRPr lang="el-GR" sz="2400" dirty="0" smtClean="0">
              <a:solidFill>
                <a:schemeClr val="tx1"/>
              </a:solidFill>
              <a:latin typeface="Constantia" pitchFamily="18" charset="0"/>
            </a:endParaRPr>
          </a:p>
          <a:p>
            <a:endParaRPr lang="el-GR" dirty="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7"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7" presetClass="entr" presetSubtype="0" fill="hold" grpId="0"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7" presetClass="entr" presetSubtype="0" fill="hold" grpId="0"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500"/>
                            </p:stCondLst>
                            <p:childTnLst>
                              <p:par>
                                <p:cTn id="35" presetID="47" presetClass="entr" presetSubtype="0" fill="hold" grpId="0" nodeType="after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47" presetClass="entr" presetSubtype="0" fill="hold" grpId="0" nodeType="afterEffect">
                                  <p:stCondLst>
                                    <p:cond delay="5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1500"/>
                            </p:stCondLst>
                            <p:childTnLst>
                              <p:par>
                                <p:cTn id="47" presetID="47" presetClass="entr" presetSubtype="0" fill="hold" grpId="0" nodeType="afterEffect">
                                  <p:stCondLst>
                                    <p:cond delay="50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VerbalAbuse post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2.</a:t>
            </a:r>
            <a:r>
              <a:rPr lang="el-GR" dirty="0" smtClean="0"/>
              <a:t>4 </a:t>
            </a:r>
            <a:r>
              <a:rPr lang="el-GR" dirty="0" smtClean="0"/>
              <a:t>Εκφοβισμός μέσω διαδικτύου</a:t>
            </a:r>
            <a:r>
              <a:rPr lang="en-US" dirty="0" smtClean="0"/>
              <a:t> (</a:t>
            </a:r>
            <a:r>
              <a:rPr lang="en-US" dirty="0" err="1" smtClean="0"/>
              <a:t>cyberbullying</a:t>
            </a:r>
            <a:r>
              <a:rPr lang="en-US" dirty="0" smtClean="0"/>
              <a:t>)</a:t>
            </a:r>
            <a:endParaRPr lang="el-GR" dirty="0"/>
          </a:p>
        </p:txBody>
      </p:sp>
      <p:sp>
        <p:nvSpPr>
          <p:cNvPr id="3" name="2 - Θέση περιεχομένου"/>
          <p:cNvSpPr>
            <a:spLocks noGrp="1"/>
          </p:cNvSpPr>
          <p:nvPr>
            <p:ph idx="1"/>
          </p:nvPr>
        </p:nvSpPr>
        <p:spPr/>
        <p:txBody>
          <a:bodyPr/>
          <a:lstStyle/>
          <a:p>
            <a:pPr marL="0" indent="0">
              <a:buNone/>
            </a:pPr>
            <a:endParaRPr lang="el-GR" dirty="0" smtClean="0">
              <a:latin typeface="Constantia" pitchFamily="18" charset="0"/>
            </a:endParaRPr>
          </a:p>
          <a:p>
            <a:pPr marL="0" indent="0">
              <a:buNone/>
            </a:pPr>
            <a:r>
              <a:rPr lang="el-GR" dirty="0" smtClean="0">
                <a:latin typeface="Constantia" pitchFamily="18" charset="0"/>
              </a:rPr>
              <a:t>Ο ηλεκτρονικός εκφοβισμός είναι η παρενόχληση μέσω δικτύων πληροφορικής κατ’ επανάληψη και εσκεμμένα. Με την αυξημένη χρήση της τεχνολογίας των επικοινωνιών, τα περιστατικά εκφοβισμού στον κυβερνοχώρο αυξάνονται διαρκώς, ιδιαίτερα ανάμεσα στους εφήβους. </a:t>
            </a:r>
          </a:p>
          <a:p>
            <a:endParaRPr lang="el-GR" dirty="0">
              <a:latin typeface="Constantia"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par>
                          <p:cTn id="10" fill="hold">
                            <p:stCondLst>
                              <p:cond delay="2500"/>
                            </p:stCondLst>
                            <p:childTnLst>
                              <p:par>
                                <p:cTn id="11" presetID="15"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2.4</a:t>
            </a:r>
            <a:r>
              <a:rPr lang="el-GR" dirty="0" smtClean="0"/>
              <a:t> </a:t>
            </a:r>
            <a:r>
              <a:rPr lang="el-GR" dirty="0" smtClean="0"/>
              <a:t>Εκφοβισμός μέσω διαδικτύου (</a:t>
            </a:r>
            <a:r>
              <a:rPr lang="en-US" dirty="0" err="1" smtClean="0"/>
              <a:t>cyberbullying</a:t>
            </a:r>
            <a:r>
              <a:rPr lang="en-US" dirty="0" smtClean="0"/>
              <a:t>)</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latin typeface="Constantia" pitchFamily="18" charset="0"/>
              </a:rPr>
              <a:t>Περιλαμβάνει:</a:t>
            </a:r>
          </a:p>
          <a:p>
            <a:r>
              <a:rPr lang="el-GR" dirty="0" smtClean="0">
                <a:latin typeface="Constantia" pitchFamily="18" charset="0"/>
              </a:rPr>
              <a:t>Καταχρηστικά ή επιζήμια μηνύματα ηλεκτρονικού ταχυδρομείου, εικόνες ή βίντεο</a:t>
            </a:r>
            <a:endParaRPr lang="en-US" dirty="0" smtClean="0">
              <a:latin typeface="Constantia" pitchFamily="18" charset="0"/>
            </a:endParaRPr>
          </a:p>
          <a:p>
            <a:r>
              <a:rPr lang="el-GR" dirty="0" smtClean="0">
                <a:latin typeface="Constantia" pitchFamily="18" charset="0"/>
              </a:rPr>
              <a:t>Δυσάρεστα κουτσομπολιά ή φήμες</a:t>
            </a:r>
          </a:p>
          <a:p>
            <a:r>
              <a:rPr lang="el-GR" dirty="0" smtClean="0">
                <a:latin typeface="Constantia" pitchFamily="18" charset="0"/>
              </a:rPr>
              <a:t>Αποστολή μηνυμάτων αρνητικού περιεχομένου μέσω κινητού τηλεφώνου, e-</a:t>
            </a:r>
            <a:r>
              <a:rPr lang="el-GR" dirty="0" err="1" smtClean="0">
                <a:latin typeface="Constantia" pitchFamily="18" charset="0"/>
              </a:rPr>
              <a:t>mail</a:t>
            </a:r>
            <a:r>
              <a:rPr lang="el-GR" dirty="0" smtClean="0">
                <a:latin typeface="Constantia" pitchFamily="18" charset="0"/>
              </a:rPr>
              <a:t> κτλ.</a:t>
            </a:r>
            <a:endParaRPr lang="en-US" dirty="0" smtClean="0">
              <a:latin typeface="Constantia" pitchFamily="18" charset="0"/>
            </a:endParaRPr>
          </a:p>
          <a:p>
            <a:r>
              <a:rPr lang="el-GR" dirty="0" smtClean="0">
                <a:latin typeface="Constantia" pitchFamily="18" charset="0"/>
              </a:rPr>
              <a:t>Ανάρτηση αρνητικών σχολίων ή/και φωτογραφιών σε </a:t>
            </a:r>
            <a:r>
              <a:rPr lang="el-GR" dirty="0" err="1" smtClean="0">
                <a:latin typeface="Constantia" pitchFamily="18" charset="0"/>
              </a:rPr>
              <a:t>ιστολόγια</a:t>
            </a:r>
            <a:r>
              <a:rPr lang="el-GR" dirty="0" smtClean="0">
                <a:latin typeface="Constantia" pitchFamily="18" charset="0"/>
              </a:rPr>
              <a:t>, φόρα και άλλες ιστοσελίδες.</a:t>
            </a:r>
          </a:p>
          <a:p>
            <a:endParaRPr lang="el-GR" dirty="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500"/>
                            </p:stCondLst>
                            <p:childTnLst>
                              <p:par>
                                <p:cTn id="12" presetID="15" presetClass="entr" presetSubtype="0" fill="hold" grpId="0" nodeType="after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5500"/>
                            </p:stCondLst>
                            <p:childTnLst>
                              <p:par>
                                <p:cTn id="26" presetID="15" presetClass="entr" presetSubtype="0" fill="hold" grpId="0" nodeType="afterEffect">
                                  <p:stCondLst>
                                    <p:cond delay="5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7000"/>
                            </p:stCondLst>
                            <p:childTnLst>
                              <p:par>
                                <p:cTn id="33" presetID="15" presetClass="entr" presetSubtype="0" fill="hold" grpId="0" nodeType="afterEffect">
                                  <p:stCondLst>
                                    <p:cond delay="5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ages (1).jpg"/>
          <p:cNvPicPr>
            <a:picLocks noChangeAspect="1"/>
          </p:cNvPicPr>
          <p:nvPr/>
        </p:nvPicPr>
        <p:blipFill>
          <a:blip r:embed="rId2" cstate="print"/>
          <a:stretch>
            <a:fillRect/>
          </a:stretch>
        </p:blipFill>
        <p:spPr>
          <a:xfrm>
            <a:off x="0" y="78527"/>
            <a:ext cx="9144000" cy="6779473"/>
          </a:xfrm>
          <a:prstGeom prst="rect">
            <a:avLst/>
          </a:prstGeom>
        </p:spPr>
      </p:pic>
    </p:spTree>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axresdefaul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2.</a:t>
            </a:r>
            <a:r>
              <a:rPr lang="el-GR" dirty="0" smtClean="0"/>
              <a:t>5 </a:t>
            </a:r>
            <a:r>
              <a:rPr lang="el-GR" dirty="0" smtClean="0"/>
              <a:t>Εκφοβισμός λόγω προκατάληψης (</a:t>
            </a:r>
            <a:r>
              <a:rPr lang="en-US" dirty="0" smtClean="0"/>
              <a:t>Prejudicial bullying)</a:t>
            </a:r>
            <a:endParaRPr lang="el-GR" dirty="0"/>
          </a:p>
        </p:txBody>
      </p:sp>
      <p:sp>
        <p:nvSpPr>
          <p:cNvPr id="3" name="2 - Θέση περιεχομένου"/>
          <p:cNvSpPr>
            <a:spLocks noGrp="1"/>
          </p:cNvSpPr>
          <p:nvPr>
            <p:ph idx="1"/>
          </p:nvPr>
        </p:nvSpPr>
        <p:spPr>
          <a:xfrm>
            <a:off x="457200" y="2249424"/>
            <a:ext cx="8229600" cy="4491944"/>
          </a:xfrm>
        </p:spPr>
        <p:txBody>
          <a:bodyPr>
            <a:normAutofit lnSpcReduction="10000"/>
          </a:bodyPr>
          <a:lstStyle/>
          <a:p>
            <a:r>
              <a:rPr lang="el-GR" dirty="0" smtClean="0">
                <a:latin typeface="Constantia" pitchFamily="18" charset="0"/>
              </a:rPr>
              <a:t>Βασίζεται στις προκαταλήψεις που έχουν οι νέοι απέναντι σε ανθρώπους από διαφορετικές φυλές, θρησκείες ή σεξουαλικό προσανατολισμό. Σε αυτό το είδος εκφοβισμού μπορούν να συμπεριληφθούν όλα τα υπόλοιπα είδη εκφοβισμού.</a:t>
            </a:r>
          </a:p>
          <a:p>
            <a:r>
              <a:rPr lang="el-GR" dirty="0" smtClean="0">
                <a:latin typeface="Constantia" pitchFamily="18" charset="0"/>
              </a:rPr>
              <a:t>Εμφανίζεται με πολλές μορφές, οι οποίες στηρίζονται στο φόβο και την αντιπάθεια συγκεκριμένων ατόμων. Υπάρχει για παράδειγμα ο φυλετικός εκφοβισμός, όπου αποκλείονται άτομα λόγω του χρώματος του δέρματος, της φυλής ή της καταγωγής τους. </a:t>
            </a:r>
          </a:p>
          <a:p>
            <a:endParaRPr lang="el-GR" dirty="0">
              <a:latin typeface="Constantia"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grpId="0" nodeType="after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2.</a:t>
            </a:r>
            <a:r>
              <a:rPr lang="el-GR" dirty="0" smtClean="0"/>
              <a:t>5 </a:t>
            </a:r>
            <a:r>
              <a:rPr lang="el-GR" dirty="0" smtClean="0"/>
              <a:t>Εκφοβισμός λόγω προκατάληψης (</a:t>
            </a:r>
            <a:r>
              <a:rPr lang="en-US" dirty="0" smtClean="0"/>
              <a:t>Prejudicial bullying)</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92500" lnSpcReduction="20000"/>
          </a:bodyPr>
          <a:lstStyle/>
          <a:p>
            <a:r>
              <a:rPr lang="el-GR" dirty="0" smtClean="0">
                <a:latin typeface="Constantia" pitchFamily="18" charset="0"/>
              </a:rPr>
              <a:t>Ο εκφοβισμός αυτός μπορεί να συνδέεται επίσης με την εξωτερική εμφάνιση. Ορισμένα αγόρια και κορίτσια μπορεί να είναι λ.χ. υπέρβαρα και αυτό έχει ως συνέπεια να δέχονται προσβολές και κακεντρεχή σχόλια κάθε μέρα. Αυτό ίσως φαίνεται αθώο, αλλά στην πραγματικότητα μπορεί να βλάψει την αυτοεκτίμηση του παιδιού και ενδεχομένως να προκαλέσει φυσικές και ψυχολογικές ασθένειες. </a:t>
            </a:r>
            <a:endParaRPr lang="en-US" dirty="0" smtClean="0">
              <a:latin typeface="Constantia" pitchFamily="18" charset="0"/>
            </a:endParaRPr>
          </a:p>
          <a:p>
            <a:r>
              <a:rPr lang="el-GR" dirty="0" smtClean="0">
                <a:latin typeface="Constantia" pitchFamily="18" charset="0"/>
              </a:rPr>
              <a:t>Ακόμα, ορισμένοι μαθητές γίνονται στόχοι λόγω των θρησκευτικών τους πεποιθήσεων, επειδή ασπάζονται πίστη διαφορετική της κυρίαρχης, επειδή δηλαδή είναι διαφορετικοί. Η ελευθερία του λόγου και η ανεξιθρησκία δεν λαμβάνονται υπόψη στον εκφοβισμό. </a:t>
            </a:r>
          </a:p>
          <a:p>
            <a:endParaRPr lang="el-GR" dirty="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3178696" cy="1066800"/>
          </a:xfrm>
        </p:spPr>
        <p:txBody>
          <a:bodyPr/>
          <a:lstStyle/>
          <a:p>
            <a:r>
              <a:rPr lang="el-GR" dirty="0" smtClean="0"/>
              <a:t>Περιεχόμενα</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92500" lnSpcReduction="10000"/>
          </a:bodyPr>
          <a:lstStyle/>
          <a:p>
            <a:pPr marL="624078" indent="-514350">
              <a:buFont typeface="+mj-lt"/>
              <a:buAutoNum type="arabicPeriod"/>
            </a:pPr>
            <a:r>
              <a:rPr lang="el-GR" dirty="0" smtClean="0">
                <a:latin typeface="Constantia" pitchFamily="18" charset="0"/>
              </a:rPr>
              <a:t>Εισαγωγή</a:t>
            </a:r>
          </a:p>
          <a:p>
            <a:pPr marL="624078" indent="-514350">
              <a:buFont typeface="+mj-lt"/>
              <a:buAutoNum type="arabicPeriod"/>
            </a:pPr>
            <a:r>
              <a:rPr lang="el-GR" dirty="0" smtClean="0">
                <a:latin typeface="Constantia" pitchFamily="18" charset="0"/>
              </a:rPr>
              <a:t>Μορφές </a:t>
            </a:r>
            <a:r>
              <a:rPr lang="el-GR" dirty="0" smtClean="0">
                <a:latin typeface="Constantia" pitchFamily="18" charset="0"/>
              </a:rPr>
              <a:t>εκφοβισμού</a:t>
            </a:r>
          </a:p>
          <a:p>
            <a:pPr marL="916686" lvl="1" indent="-514350">
              <a:buFont typeface="+mj-lt"/>
              <a:buAutoNum type="arabicPeriod"/>
            </a:pPr>
            <a:r>
              <a:rPr lang="el-GR" dirty="0" smtClean="0">
                <a:solidFill>
                  <a:srgbClr val="002060"/>
                </a:solidFill>
                <a:latin typeface="Constantia" pitchFamily="18" charset="0"/>
              </a:rPr>
              <a:t>Σωματικός εκφοβισμός</a:t>
            </a:r>
          </a:p>
          <a:p>
            <a:pPr marL="916686" lvl="1" indent="-514350">
              <a:buFont typeface="+mj-lt"/>
              <a:buAutoNum type="arabicPeriod"/>
            </a:pPr>
            <a:r>
              <a:rPr lang="el-GR" dirty="0" smtClean="0">
                <a:solidFill>
                  <a:srgbClr val="002060"/>
                </a:solidFill>
                <a:latin typeface="Constantia" pitchFamily="18" charset="0"/>
              </a:rPr>
              <a:t>Συναισθηματικός εκφοβισμός</a:t>
            </a:r>
          </a:p>
          <a:p>
            <a:pPr marL="916686" lvl="1" indent="-514350">
              <a:buFont typeface="+mj-lt"/>
              <a:buAutoNum type="arabicPeriod"/>
            </a:pPr>
            <a:r>
              <a:rPr lang="el-GR" dirty="0" smtClean="0">
                <a:solidFill>
                  <a:srgbClr val="002060"/>
                </a:solidFill>
                <a:latin typeface="Constantia" pitchFamily="18" charset="0"/>
              </a:rPr>
              <a:t>Λεκτικός εκφοβισμός</a:t>
            </a:r>
          </a:p>
          <a:p>
            <a:pPr marL="916686" lvl="1" indent="-514350">
              <a:buFont typeface="+mj-lt"/>
              <a:buAutoNum type="arabicPeriod"/>
            </a:pPr>
            <a:r>
              <a:rPr lang="el-GR" dirty="0" smtClean="0">
                <a:solidFill>
                  <a:srgbClr val="002060"/>
                </a:solidFill>
                <a:latin typeface="Constantia" pitchFamily="18" charset="0"/>
              </a:rPr>
              <a:t>Διαδικτυακός εκφοβισμός</a:t>
            </a:r>
            <a:endParaRPr lang="en-US" dirty="0" smtClean="0">
              <a:solidFill>
                <a:srgbClr val="002060"/>
              </a:solidFill>
              <a:latin typeface="Constantia" pitchFamily="18" charset="0"/>
            </a:endParaRPr>
          </a:p>
          <a:p>
            <a:pPr marL="916686" lvl="1" indent="-514350">
              <a:buFont typeface="+mj-lt"/>
              <a:buAutoNum type="arabicPeriod"/>
            </a:pPr>
            <a:r>
              <a:rPr lang="el-GR" dirty="0" smtClean="0">
                <a:solidFill>
                  <a:srgbClr val="002060"/>
                </a:solidFill>
                <a:latin typeface="Constantia" pitchFamily="18" charset="0"/>
              </a:rPr>
              <a:t>Εκφοβισμός λόγω προκατάληψης (</a:t>
            </a:r>
            <a:r>
              <a:rPr lang="en-US" dirty="0" smtClean="0">
                <a:solidFill>
                  <a:srgbClr val="002060"/>
                </a:solidFill>
                <a:latin typeface="Constantia" pitchFamily="18" charset="0"/>
              </a:rPr>
              <a:t>Prejudicial bullying</a:t>
            </a:r>
            <a:r>
              <a:rPr lang="en-US" dirty="0" smtClean="0">
                <a:solidFill>
                  <a:srgbClr val="002060"/>
                </a:solidFill>
                <a:latin typeface="Constantia" pitchFamily="18" charset="0"/>
              </a:rPr>
              <a:t>)</a:t>
            </a:r>
            <a:endParaRPr lang="el-GR" dirty="0" smtClean="0">
              <a:latin typeface="Constantia" pitchFamily="18" charset="0"/>
            </a:endParaRPr>
          </a:p>
          <a:p>
            <a:pPr marL="624078" indent="-514350">
              <a:buFont typeface="+mj-lt"/>
              <a:buAutoNum type="arabicPeriod"/>
            </a:pPr>
            <a:r>
              <a:rPr lang="el-GR" dirty="0" smtClean="0">
                <a:latin typeface="Constantia" pitchFamily="18" charset="0"/>
              </a:rPr>
              <a:t>Θύτες – Θύματα – Αυτόπτες μάρτυρες</a:t>
            </a:r>
          </a:p>
          <a:p>
            <a:pPr marL="916686" lvl="1" indent="-514350">
              <a:buFont typeface="+mj-lt"/>
              <a:buAutoNum type="arabicPeriod"/>
            </a:pPr>
            <a:r>
              <a:rPr lang="el-GR" dirty="0" smtClean="0">
                <a:solidFill>
                  <a:srgbClr val="002060"/>
                </a:solidFill>
                <a:latin typeface="Constantia" pitchFamily="18" charset="0"/>
              </a:rPr>
              <a:t>Θύτες</a:t>
            </a:r>
          </a:p>
          <a:p>
            <a:pPr marL="916686" lvl="1" indent="-514350">
              <a:buFont typeface="+mj-lt"/>
              <a:buAutoNum type="arabicPeriod"/>
            </a:pPr>
            <a:r>
              <a:rPr lang="el-GR" dirty="0" smtClean="0">
                <a:solidFill>
                  <a:srgbClr val="002060"/>
                </a:solidFill>
                <a:latin typeface="Constantia" pitchFamily="18" charset="0"/>
              </a:rPr>
              <a:t>Θύματα</a:t>
            </a:r>
          </a:p>
          <a:p>
            <a:pPr marL="916686" lvl="1" indent="-514350">
              <a:buFont typeface="+mj-lt"/>
              <a:buAutoNum type="arabicPeriod"/>
            </a:pPr>
            <a:r>
              <a:rPr lang="el-GR" dirty="0" smtClean="0">
                <a:solidFill>
                  <a:srgbClr val="002060"/>
                </a:solidFill>
                <a:latin typeface="Constantia" pitchFamily="18" charset="0"/>
              </a:rPr>
              <a:t>Αυτόπτες μάρτυρες</a:t>
            </a:r>
            <a:endParaRPr lang="el-GR" dirty="0" smtClean="0">
              <a:solidFill>
                <a:srgbClr val="002060"/>
              </a:solidFill>
              <a:latin typeface="Constantia" pitchFamily="18" charset="0"/>
            </a:endParaRPr>
          </a:p>
          <a:p>
            <a:pPr>
              <a:buNone/>
            </a:pPr>
            <a:endParaRPr lang="el-GR" dirty="0">
              <a:latin typeface="Constant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500"/>
                            </p:stCondLst>
                            <p:childTnLst>
                              <p:par>
                                <p:cTn id="11" presetID="42"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2" presetClass="entr" presetSubtype="0" fill="hold" grpId="0" nodeType="afterEffect">
                                  <p:stCondLst>
                                    <p:cond delay="50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1143000"/>
            <a:ext cx="2746648" cy="1066800"/>
          </a:xfrm>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p:txBody>
          <a:bodyPr>
            <a:normAutofit/>
          </a:bodyPr>
          <a:lstStyle/>
          <a:p>
            <a:pPr marL="0" indent="0">
              <a:buNone/>
            </a:pPr>
            <a:r>
              <a:rPr lang="el-GR" dirty="0" smtClean="0">
                <a:latin typeface="Constantia" pitchFamily="18" charset="0"/>
              </a:rPr>
              <a:t>Οι δύο άμεσα εμπλεκόμενες κατηγορίες μαθητών σε ένα περιστατικό </a:t>
            </a:r>
            <a:r>
              <a:rPr lang="el-GR" dirty="0" err="1" smtClean="0">
                <a:latin typeface="Constantia" pitchFamily="18" charset="0"/>
              </a:rPr>
              <a:t>bullying</a:t>
            </a:r>
            <a:r>
              <a:rPr lang="el-GR" dirty="0" smtClean="0">
                <a:latin typeface="Constantia" pitchFamily="18" charset="0"/>
              </a:rPr>
              <a:t> είναι το θύμα και ο θύτης. Ένας απλουστευμένος ορισμός του θύματος είναι πως πρόκειται για άτομο που δέχεται εκφοβισμό, ενώ ο θύτης είναι ο δράστης ανάλογων πράξεων. Παράλληλα, πολύ σημαντική έχει αποδειχτεί η </a:t>
            </a:r>
            <a:r>
              <a:rPr lang="el-GR" dirty="0" smtClean="0">
                <a:latin typeface="Constantia" pitchFamily="18" charset="0"/>
              </a:rPr>
              <a:t>παρουσία μαρτύρων, οι οποίοι μέσω της απλής παρουσίας ή της δράσης τους </a:t>
            </a:r>
            <a:r>
              <a:rPr lang="el-GR" dirty="0" smtClean="0">
                <a:latin typeface="Constantia" pitchFamily="18" charset="0"/>
              </a:rPr>
              <a:t>επηρεάζουν </a:t>
            </a:r>
            <a:r>
              <a:rPr lang="el-GR" dirty="0" smtClean="0">
                <a:latin typeface="Constantia" pitchFamily="18" charset="0"/>
              </a:rPr>
              <a:t>την έκβαση περιστατικών </a:t>
            </a:r>
            <a:r>
              <a:rPr lang="el-GR" dirty="0" err="1" smtClean="0">
                <a:latin typeface="Constantia" pitchFamily="18" charset="0"/>
              </a:rPr>
              <a:t>θυματοποίησης</a:t>
            </a:r>
            <a:r>
              <a:rPr lang="el-GR" dirty="0" smtClean="0">
                <a:latin typeface="Constantia" pitchFamily="18" charset="0"/>
              </a:rPr>
              <a:t>.</a:t>
            </a:r>
            <a:endParaRPr lang="el-GR" dirty="0" smtClean="0">
              <a:latin typeface="Constantia"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a:xfrm>
            <a:off x="457200" y="2249424"/>
            <a:ext cx="8229600" cy="4608576"/>
          </a:xfrm>
        </p:spPr>
        <p:txBody>
          <a:bodyPr>
            <a:normAutofit/>
          </a:bodyPr>
          <a:lstStyle/>
          <a:p>
            <a:pPr marL="0" indent="0">
              <a:buNone/>
            </a:pPr>
            <a:r>
              <a:rPr lang="el-GR" dirty="0" smtClean="0">
                <a:latin typeface="Constantia" pitchFamily="18" charset="0"/>
              </a:rPr>
              <a:t>Πρέπει, </a:t>
            </a:r>
            <a:r>
              <a:rPr lang="el-GR" dirty="0" smtClean="0">
                <a:latin typeface="Constantia" pitchFamily="18" charset="0"/>
              </a:rPr>
              <a:t>καταρχάς </a:t>
            </a:r>
            <a:r>
              <a:rPr lang="el-GR" dirty="0" smtClean="0">
                <a:latin typeface="Constantia" pitchFamily="18" charset="0"/>
              </a:rPr>
              <a:t>να διευκρινιστεί πως ένας επιθετικός θύτης, νιώθει την ανάγκη να δημιουργήσει ένα θύμα, τα θύματα δηλαδή είναι μέρος της διαδικασίας και της ύπαρξής του. Από την άλλη πλευρά, ένα επιθετικό παιδί, δεν κατευθύνει απαραίτητα τη δράση του σε συγκεκριμένα άτομα. Είναι μείζονος σημασίας να κατανοήσουμε τους λόγους για τους οποίους ένα παιδί οδηγείται στο να εκφοβίζει άλλους. Ανάμεσα σε αυτές τις αιτίες ανήκουν:</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20000"/>
          </a:bodyPr>
          <a:lstStyle/>
          <a:p>
            <a:pPr marL="624078" indent="-514350">
              <a:buFont typeface="+mj-lt"/>
              <a:buAutoNum type="arabicPeriod"/>
            </a:pPr>
            <a:r>
              <a:rPr lang="el-GR" dirty="0" smtClean="0">
                <a:latin typeface="Constantia" pitchFamily="18" charset="0"/>
              </a:rPr>
              <a:t>Η</a:t>
            </a:r>
            <a:r>
              <a:rPr lang="el-GR" dirty="0" smtClean="0">
                <a:latin typeface="Constantia" pitchFamily="18" charset="0"/>
              </a:rPr>
              <a:t> </a:t>
            </a:r>
            <a:r>
              <a:rPr lang="el-GR" dirty="0" smtClean="0">
                <a:latin typeface="Constantia" pitchFamily="18" charset="0"/>
              </a:rPr>
              <a:t>επιθυμία για δύναμη/επικράτηση έναντι των άλλων και έλεγχό </a:t>
            </a:r>
            <a:r>
              <a:rPr lang="el-GR" dirty="0" smtClean="0">
                <a:latin typeface="Constantia" pitchFamily="18" charset="0"/>
              </a:rPr>
              <a:t>τους</a:t>
            </a:r>
          </a:p>
          <a:p>
            <a:pPr marL="624078" indent="-514350">
              <a:buFont typeface="+mj-lt"/>
              <a:buAutoNum type="arabicPeriod"/>
            </a:pPr>
            <a:r>
              <a:rPr lang="el-GR" dirty="0" smtClean="0">
                <a:latin typeface="Constantia" pitchFamily="18" charset="0"/>
              </a:rPr>
              <a:t>Η</a:t>
            </a:r>
            <a:r>
              <a:rPr lang="el-GR" dirty="0" smtClean="0">
                <a:latin typeface="Constantia" pitchFamily="18" charset="0"/>
              </a:rPr>
              <a:t> </a:t>
            </a:r>
            <a:r>
              <a:rPr lang="el-GR" dirty="0" smtClean="0">
                <a:latin typeface="Constantia" pitchFamily="18" charset="0"/>
              </a:rPr>
              <a:t>επιθυμία για κοινωνικό γόητρο που πηγάζει από τη </a:t>
            </a:r>
            <a:r>
              <a:rPr lang="el-GR" dirty="0" err="1" smtClean="0">
                <a:latin typeface="Constantia" pitchFamily="18" charset="0"/>
              </a:rPr>
              <a:t>θυματοποίηση</a:t>
            </a:r>
            <a:r>
              <a:rPr lang="el-GR" dirty="0" smtClean="0">
                <a:latin typeface="Constantia" pitchFamily="18" charset="0"/>
              </a:rPr>
              <a:t> (οι </a:t>
            </a:r>
            <a:r>
              <a:rPr lang="el-GR" dirty="0" smtClean="0">
                <a:latin typeface="Constantia" pitchFamily="18" charset="0"/>
              </a:rPr>
              <a:t>δράστες είναι συχνά </a:t>
            </a:r>
            <a:r>
              <a:rPr lang="el-GR" dirty="0" smtClean="0">
                <a:latin typeface="Constantia" pitchFamily="18" charset="0"/>
              </a:rPr>
              <a:t>δημοφιλείς).</a:t>
            </a:r>
          </a:p>
          <a:p>
            <a:pPr marL="624078" indent="-514350">
              <a:buFont typeface="+mj-lt"/>
              <a:buAutoNum type="arabicPeriod"/>
            </a:pPr>
            <a:r>
              <a:rPr lang="el-GR" dirty="0" smtClean="0">
                <a:latin typeface="Constantia" pitchFamily="18" charset="0"/>
              </a:rPr>
              <a:t>Τ</a:t>
            </a:r>
            <a:r>
              <a:rPr lang="el-GR" dirty="0" smtClean="0">
                <a:latin typeface="Constantia" pitchFamily="18" charset="0"/>
              </a:rPr>
              <a:t>ο </a:t>
            </a:r>
            <a:r>
              <a:rPr lang="el-GR" dirty="0" smtClean="0">
                <a:latin typeface="Constantia" pitchFamily="18" charset="0"/>
              </a:rPr>
              <a:t>οικογενειακό περιβάλλον και η ανατροφή τους, τα οποία ενδεχομένως περιλαμβάνουν γονείς που επιτρέπουν την επιθετική συμπεριφορά του παιδιού απέναντι στους </a:t>
            </a:r>
            <a:r>
              <a:rPr lang="el-GR" dirty="0" smtClean="0">
                <a:latin typeface="Constantia" pitchFamily="18" charset="0"/>
              </a:rPr>
              <a:t>συνομηλίκους </a:t>
            </a:r>
            <a:r>
              <a:rPr lang="el-GR" dirty="0" smtClean="0">
                <a:latin typeface="Constantia" pitchFamily="18" charset="0"/>
              </a:rPr>
              <a:t>και στα αδέρφια τους, η έλλειψη ζεστασιάς και συναισθηματικού δεσμού με τους γονείς (κυρίως με την μητέρα), τα μη ξεκάθαρα όρια πάνω σε ζητήματα συμπεριφοράς ή χρήσης επιθετικής συμπεριφοράς από τους </a:t>
            </a:r>
            <a:r>
              <a:rPr lang="el-GR" dirty="0" smtClean="0">
                <a:latin typeface="Constantia" pitchFamily="18" charset="0"/>
              </a:rPr>
              <a:t>γονείς.</a:t>
            </a:r>
          </a:p>
          <a:p>
            <a:pPr marL="624078" indent="-514350">
              <a:buFont typeface="+mj-lt"/>
              <a:buAutoNum type="arabicPeriod"/>
            </a:pPr>
            <a:r>
              <a:rPr lang="el-GR" dirty="0" smtClean="0">
                <a:latin typeface="Constantia" pitchFamily="18" charset="0"/>
              </a:rPr>
              <a:t>Συνδυασμός </a:t>
            </a:r>
            <a:r>
              <a:rPr lang="el-GR" dirty="0" smtClean="0">
                <a:latin typeface="Constantia" pitchFamily="18" charset="0"/>
              </a:rPr>
              <a:t>των παραπάνω.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20000"/>
          </a:bodyPr>
          <a:lstStyle/>
          <a:p>
            <a:r>
              <a:rPr lang="el-GR" dirty="0" smtClean="0">
                <a:latin typeface="Constantia" pitchFamily="18" charset="0"/>
              </a:rPr>
              <a:t>Μια ειδική κατηγορία θυτών είναι οι “</a:t>
            </a:r>
            <a:r>
              <a:rPr lang="el-GR" dirty="0" err="1" smtClean="0">
                <a:latin typeface="Constantia" pitchFamily="18" charset="0"/>
              </a:rPr>
              <a:t>παθητικο</a:t>
            </a:r>
            <a:r>
              <a:rPr lang="el-GR" dirty="0" smtClean="0">
                <a:latin typeface="Constantia" pitchFamily="18" charset="0"/>
              </a:rPr>
              <a:t>-επιθετικοί” δράστες, οι οποίοι “είτε έχουν υπάρξει οι ίδιοι θύματα εκφοβισμού και αναπαράγουν προς άλλες κατευθύνσεις τη βία που υπέστησαν, είτε υιοθετούν μια τέτοια προκλητική στάση, με στόχο να κινητοποιήσουν τη δράση εναντίον τους, προσφέροντάς του διαρκή εναύσματα</a:t>
            </a:r>
            <a:r>
              <a:rPr lang="el-GR" dirty="0" smtClean="0">
                <a:latin typeface="Constantia" pitchFamily="18" charset="0"/>
              </a:rPr>
              <a:t>”.</a:t>
            </a:r>
            <a:endParaRPr lang="el-GR" dirty="0" smtClean="0">
              <a:latin typeface="Constantia" pitchFamily="18" charset="0"/>
            </a:endParaRPr>
          </a:p>
          <a:p>
            <a:r>
              <a:rPr lang="el-GR" dirty="0" smtClean="0">
                <a:latin typeface="Constantia" pitchFamily="18" charset="0"/>
              </a:rPr>
              <a:t>Έρευνες </a:t>
            </a:r>
            <a:r>
              <a:rPr lang="el-GR" dirty="0" smtClean="0">
                <a:latin typeface="Constantia" pitchFamily="18" charset="0"/>
              </a:rPr>
              <a:t>έδειξαν ότι οι μαθητές-θύτες χαρακτηρίζονται από μεγάλη σωματική δύναμη (κυρίως τα αγόρια), ενώ το 35-40% αυτών που είχαν επιδείξει συμπεριφορά εκφοβισμού στα εφηβικά τους χρόνια έφτασαν να έχουν κατηγορηθεί για αξιόποινες πράξεις έως τα 24 τους χρόνια. </a:t>
            </a:r>
          </a:p>
          <a:p>
            <a:endParaRPr lang="el-G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anim calcmode="lin" valueType="num">
                                      <p:cBhvr>
                                        <p:cTn id="14"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10000"/>
          </a:bodyPr>
          <a:lstStyle/>
          <a:p>
            <a:pPr marL="0" indent="0">
              <a:buNone/>
            </a:pPr>
            <a:r>
              <a:rPr lang="el-GR" dirty="0" smtClean="0">
                <a:latin typeface="Constantia" pitchFamily="18" charset="0"/>
              </a:rPr>
              <a:t>Οι </a:t>
            </a:r>
            <a:r>
              <a:rPr lang="el-GR" dirty="0" smtClean="0">
                <a:latin typeface="Constantia" pitchFamily="18" charset="0"/>
              </a:rPr>
              <a:t>μαθητές που εκφοβίζουν εμφανίζονται να έχουν ελάχιστο άγχος και ανασφάλεια, διογκωμένη, συνήθως, </a:t>
            </a:r>
            <a:r>
              <a:rPr lang="el-GR" dirty="0" err="1" smtClean="0">
                <a:latin typeface="Constantia" pitchFamily="18" charset="0"/>
              </a:rPr>
              <a:t>αυτοεικόνα</a:t>
            </a:r>
            <a:r>
              <a:rPr lang="el-GR" dirty="0" smtClean="0">
                <a:latin typeface="Constantia" pitchFamily="18" charset="0"/>
              </a:rPr>
              <a:t> και έλλειψη της αίσθησης του μέτρου. Νιώθουν την ανάγκη να κυριαρχούν και να ασκούν έλεγχο, ενώ αδυνατούν να ελέγξουν τις παρορμήσεις τους. Φαίνεται να ικανοποιούνται με την πρόκληση πόνου και παραμένουν ψυχροί, χωρίς συναίσθηση ή </a:t>
            </a:r>
            <a:r>
              <a:rPr lang="el-GR" dirty="0" err="1" smtClean="0">
                <a:latin typeface="Constantia" pitchFamily="18" charset="0"/>
              </a:rPr>
              <a:t>συμπόνοια</a:t>
            </a:r>
            <a:r>
              <a:rPr lang="el-GR" dirty="0" smtClean="0">
                <a:latin typeface="Constantia" pitchFamily="18" charset="0"/>
              </a:rPr>
              <a:t>, αδιαφορώντας για τα θύματά τους και αποποιούμενοι κάθε ευθύνη, με το επιχείρημα ότι τα ίδια τα άτομα τους προκάλεσαν. Επιπρόσθετα, φαίνεται ότι έχουν αναπτύξει βαθμό </a:t>
            </a:r>
            <a:r>
              <a:rPr lang="el-GR" dirty="0" smtClean="0">
                <a:latin typeface="Constantia" pitchFamily="18" charset="0"/>
              </a:rPr>
              <a:t>εχθρότητας </a:t>
            </a:r>
            <a:r>
              <a:rPr lang="el-GR" dirty="0" smtClean="0">
                <a:latin typeface="Constantia" pitchFamily="18" charset="0"/>
              </a:rPr>
              <a:t>απέναντι στο περιβάλλον και κυρίως απέναντι σε γονείς και εκπαιδευτικούς. </a:t>
            </a:r>
          </a:p>
          <a:p>
            <a:endParaRPr lang="el-G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1 Θύτες</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85000" lnSpcReduction="20000"/>
          </a:bodyPr>
          <a:lstStyle/>
          <a:p>
            <a:pPr marL="0" indent="0">
              <a:buNone/>
            </a:pPr>
            <a:r>
              <a:rPr lang="el-GR" dirty="0" smtClean="0">
                <a:latin typeface="Constantia" pitchFamily="18" charset="0"/>
              </a:rPr>
              <a:t>Μία </a:t>
            </a:r>
            <a:r>
              <a:rPr lang="el-GR" dirty="0" smtClean="0">
                <a:latin typeface="Constantia" pitchFamily="18" charset="0"/>
              </a:rPr>
              <a:t>από τις προκλήσεις που προκύπτουν, βάσει των προαναφερθέντων, είναι το πόσες ευκαιρίες έχουν αυτά τα παιδιά να αναμειχθούν σε διαδικασίες λήψης απόφασης και να επιδείξουν έναν βαθμό ελέγχου κατά την σχολική τους ζωή. Μολαταύτα, η δομή του εκπαιδευτικού μας συστήματος τις περισσότερες φορές φαίνεται να κατευθύνεται από ένα τυποποιημένο και άκαμπτο αναλυτικό πρόγραμμα που δεν αφήνει στους μαθητές πολλά περιθώρια ανάληψης πρωτοβουλιών και ελεύθερης έκφρασης. Τα παιδιά όμως πολλές φορές είναι προετοιμασμένα να μιλήσουν για την ανάμειξή τους σε περιστατικό </a:t>
            </a:r>
            <a:r>
              <a:rPr lang="el-GR" dirty="0" err="1" smtClean="0">
                <a:latin typeface="Constantia" pitchFamily="18" charset="0"/>
              </a:rPr>
              <a:t>bullying</a:t>
            </a:r>
            <a:r>
              <a:rPr lang="el-GR" dirty="0" smtClean="0">
                <a:latin typeface="Constantia" pitchFamily="18" charset="0"/>
              </a:rPr>
              <a:t>. Οι θύτες που παραδέχονται την δράση τους συχνά την αιτιολογούν ρίχνοντας την ευθύνη στο θύμα ή υποστηρίζοντας πως ήταν κάτι μη εσκεμμένο και χωρίς πρόθεση να προκαλέσουν πόνο.</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emit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ransition spd="med">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1143000"/>
            <a:ext cx="2962672" cy="1066800"/>
          </a:xfrm>
        </p:spPr>
        <p:txBody>
          <a:bodyPr/>
          <a:lstStyle/>
          <a:p>
            <a:r>
              <a:rPr lang="el-GR" dirty="0" smtClean="0"/>
              <a:t>3.</a:t>
            </a:r>
            <a:r>
              <a:rPr lang="el-GR" dirty="0" smtClean="0"/>
              <a:t>2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77500" lnSpcReduction="20000"/>
          </a:bodyPr>
          <a:lstStyle/>
          <a:p>
            <a:pPr marL="0" indent="0">
              <a:buNone/>
            </a:pPr>
            <a:r>
              <a:rPr lang="el-GR" dirty="0" smtClean="0">
                <a:latin typeface="Constantia" pitchFamily="18" charset="0"/>
              </a:rPr>
              <a:t>Ένα μείζονος σημασίας ζήτημα που τίθεται είναι το γιατί κάποια παιδιά γίνονται θύματα. Κατ’ αρχάς ενδεχομένως κάποιο παιδί να έχει κάποιο χαρακτηριστικό που προσελκύει την προσοχή των θυτών, όπως είναι: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μαθησιακές </a:t>
            </a:r>
            <a:r>
              <a:rPr lang="el-GR" dirty="0" smtClean="0">
                <a:latin typeface="Constantia" pitchFamily="18" charset="0"/>
              </a:rPr>
              <a:t>δυσκολίες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υπερβολικά </a:t>
            </a:r>
            <a:r>
              <a:rPr lang="el-GR" dirty="0" smtClean="0">
                <a:latin typeface="Constantia" pitchFamily="18" charset="0"/>
              </a:rPr>
              <a:t>υψηλές σχολικές επιδόσεις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σωματικές </a:t>
            </a:r>
            <a:r>
              <a:rPr lang="el-GR" dirty="0" smtClean="0">
                <a:latin typeface="Constantia" pitchFamily="18" charset="0"/>
              </a:rPr>
              <a:t>ιδιαιτερότητες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έλλειψη </a:t>
            </a:r>
            <a:r>
              <a:rPr lang="el-GR" dirty="0" smtClean="0">
                <a:latin typeface="Constantia" pitchFamily="18" charset="0"/>
              </a:rPr>
              <a:t>κοινωνικών δεξιοτήτων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προβλήματα </a:t>
            </a:r>
            <a:r>
              <a:rPr lang="el-GR" dirty="0" smtClean="0">
                <a:latin typeface="Constantia" pitchFamily="18" charset="0"/>
              </a:rPr>
              <a:t>συμπεριφοράς </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συνδυασμός </a:t>
            </a:r>
            <a:r>
              <a:rPr lang="el-GR" dirty="0" smtClean="0">
                <a:latin typeface="Constantia" pitchFamily="18" charset="0"/>
              </a:rPr>
              <a:t>των προηγουμένων. </a:t>
            </a:r>
            <a:endParaRPr lang="el-GR" dirty="0" smtClean="0">
              <a:latin typeface="Constantia" pitchFamily="18" charset="0"/>
            </a:endParaRPr>
          </a:p>
          <a:p>
            <a:pPr marL="0" indent="0">
              <a:buNone/>
            </a:pPr>
            <a:r>
              <a:rPr lang="el-GR" dirty="0" smtClean="0">
                <a:latin typeface="Constantia" pitchFamily="18" charset="0"/>
              </a:rPr>
              <a:t>Τα </a:t>
            </a:r>
            <a:r>
              <a:rPr lang="el-GR" dirty="0" smtClean="0">
                <a:latin typeface="Constantia" pitchFamily="18" charset="0"/>
              </a:rPr>
              <a:t>θύματα, στην πλειοψηφία τους, διαφέρουν από τα κοινωνικά πρότυπα και η διαφορά τους είναι γνωστή και αντιληπτή από τους υπόλοιπους. Έρευνα έδειξε ότι το 36% των ερωτηθέντων μαθητών ένιωθαν ότι οι μαθητές ήταν θύματα επειδή διέφεραν, ακόμη και σε κάτι πολύ ασήμαντο ή μικρό, όπως το χρώμα των μαλλιών. </a:t>
            </a:r>
          </a:p>
          <a:p>
            <a:endParaRPr lang="el-GR" dirty="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500"/>
                            </p:stCondLst>
                            <p:childTnLst>
                              <p:par>
                                <p:cTn id="12" presetID="52" presetClass="entr" presetSubtype="0" fill="hold" grpId="0" nodeType="afterEffect">
                                  <p:stCondLst>
                                    <p:cond delay="500"/>
                                  </p:stCondLst>
                                  <p:childTnLst>
                                    <p:set>
                                      <p:cBhvr>
                                        <p:cTn id="13" dur="1" fill="hold">
                                          <p:stCondLst>
                                            <p:cond delay="0"/>
                                          </p:stCondLst>
                                        </p:cTn>
                                        <p:tgtEl>
                                          <p:spTgt spid="5">
                                            <p:txEl>
                                              <p:pRg st="0" end="0"/>
                                            </p:txEl>
                                          </p:spTgt>
                                        </p:tgtEl>
                                        <p:attrNameLst>
                                          <p:attrName>style.visibility</p:attrName>
                                        </p:attrNameLst>
                                      </p:cBhvr>
                                      <p:to>
                                        <p:strVal val="visible"/>
                                      </p:to>
                                    </p:set>
                                    <p:animScale>
                                      <p:cBhvr>
                                        <p:cTn id="14"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5">
                                            <p:txEl>
                                              <p:pRg st="0" end="0"/>
                                            </p:txEl>
                                          </p:spTgt>
                                        </p:tgtEl>
                                        <p:attrNameLst>
                                          <p:attrName>ppt_x</p:attrName>
                                          <p:attrName>ppt_y</p:attrName>
                                        </p:attrNameLst>
                                      </p:cBhvr>
                                    </p:animMotion>
                                    <p:animEffect transition="in" filter="fade">
                                      <p:cBhvr>
                                        <p:cTn id="16" dur="2000"/>
                                        <p:tgtEl>
                                          <p:spTgt spid="5">
                                            <p:txEl>
                                              <p:pRg st="0" end="0"/>
                                            </p:txEl>
                                          </p:spTgt>
                                        </p:tgtEl>
                                      </p:cBhvr>
                                    </p:animEffect>
                                  </p:childTnLst>
                                </p:cTn>
                              </p:par>
                            </p:childTnLst>
                          </p:cTn>
                        </p:par>
                        <p:par>
                          <p:cTn id="17" fill="hold">
                            <p:stCondLst>
                              <p:cond delay="5000"/>
                            </p:stCondLst>
                            <p:childTnLst>
                              <p:par>
                                <p:cTn id="18" presetID="52"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Scale>
                                      <p:cBhvr>
                                        <p:cTn id="20" dur="2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5">
                                            <p:txEl>
                                              <p:pRg st="1" end="1"/>
                                            </p:txEl>
                                          </p:spTgt>
                                        </p:tgtEl>
                                        <p:attrNameLst>
                                          <p:attrName>ppt_x</p:attrName>
                                          <p:attrName>ppt_y</p:attrName>
                                        </p:attrNameLst>
                                      </p:cBhvr>
                                    </p:animMotion>
                                    <p:animEffect transition="in" filter="fade">
                                      <p:cBhvr>
                                        <p:cTn id="22" dur="2000"/>
                                        <p:tgtEl>
                                          <p:spTgt spid="5">
                                            <p:txEl>
                                              <p:pRg st="1" end="1"/>
                                            </p:txEl>
                                          </p:spTgt>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Scale>
                                      <p:cBhvr>
                                        <p:cTn id="25" dur="2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5">
                                            <p:txEl>
                                              <p:pRg st="2" end="2"/>
                                            </p:txEl>
                                          </p:spTgt>
                                        </p:tgtEl>
                                        <p:attrNameLst>
                                          <p:attrName>ppt_x</p:attrName>
                                          <p:attrName>ppt_y</p:attrName>
                                        </p:attrNameLst>
                                      </p:cBhvr>
                                    </p:animMotion>
                                    <p:animEffect transition="in" filter="fade">
                                      <p:cBhvr>
                                        <p:cTn id="27" dur="2000"/>
                                        <p:tgtEl>
                                          <p:spTgt spid="5">
                                            <p:txEl>
                                              <p:pRg st="2" end="2"/>
                                            </p:txEl>
                                          </p:spTgt>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Scale>
                                      <p:cBhvr>
                                        <p:cTn id="30" dur="2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2000" decel="50000" fill="hold">
                                          <p:stCondLst>
                                            <p:cond delay="0"/>
                                          </p:stCondLst>
                                        </p:cTn>
                                        <p:tgtEl>
                                          <p:spTgt spid="5">
                                            <p:txEl>
                                              <p:pRg st="3" end="3"/>
                                            </p:txEl>
                                          </p:spTgt>
                                        </p:tgtEl>
                                        <p:attrNameLst>
                                          <p:attrName>ppt_x</p:attrName>
                                          <p:attrName>ppt_y</p:attrName>
                                        </p:attrNameLst>
                                      </p:cBhvr>
                                    </p:animMotion>
                                    <p:animEffect transition="in" filter="fade">
                                      <p:cBhvr>
                                        <p:cTn id="32" dur="2000"/>
                                        <p:tgtEl>
                                          <p:spTgt spid="5">
                                            <p:txEl>
                                              <p:pRg st="3" end="3"/>
                                            </p:txEl>
                                          </p:spTgt>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Scale>
                                      <p:cBhvr>
                                        <p:cTn id="35" dur="2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5">
                                            <p:txEl>
                                              <p:pRg st="4" end="4"/>
                                            </p:txEl>
                                          </p:spTgt>
                                        </p:tgtEl>
                                        <p:attrNameLst>
                                          <p:attrName>ppt_x</p:attrName>
                                          <p:attrName>ppt_y</p:attrName>
                                        </p:attrNameLst>
                                      </p:cBhvr>
                                    </p:animMotion>
                                    <p:animEffect transition="in" filter="fade">
                                      <p:cBhvr>
                                        <p:cTn id="37" dur="2000"/>
                                        <p:tgtEl>
                                          <p:spTgt spid="5">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Scale>
                                      <p:cBhvr>
                                        <p:cTn id="40" dur="2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000" decel="50000" fill="hold">
                                          <p:stCondLst>
                                            <p:cond delay="0"/>
                                          </p:stCondLst>
                                        </p:cTn>
                                        <p:tgtEl>
                                          <p:spTgt spid="5">
                                            <p:txEl>
                                              <p:pRg st="5" end="5"/>
                                            </p:txEl>
                                          </p:spTgt>
                                        </p:tgtEl>
                                        <p:attrNameLst>
                                          <p:attrName>ppt_x</p:attrName>
                                          <p:attrName>ppt_y</p:attrName>
                                        </p:attrNameLst>
                                      </p:cBhvr>
                                    </p:animMotion>
                                    <p:animEffect transition="in" filter="fade">
                                      <p:cBhvr>
                                        <p:cTn id="42" dur="2000"/>
                                        <p:tgtEl>
                                          <p:spTgt spid="5">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Scale>
                                      <p:cBhvr>
                                        <p:cTn id="45" dur="2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2000" decel="50000" fill="hold">
                                          <p:stCondLst>
                                            <p:cond delay="0"/>
                                          </p:stCondLst>
                                        </p:cTn>
                                        <p:tgtEl>
                                          <p:spTgt spid="5">
                                            <p:txEl>
                                              <p:pRg st="6" end="6"/>
                                            </p:txEl>
                                          </p:spTgt>
                                        </p:tgtEl>
                                        <p:attrNameLst>
                                          <p:attrName>ppt_x</p:attrName>
                                          <p:attrName>ppt_y</p:attrName>
                                        </p:attrNameLst>
                                      </p:cBhvr>
                                    </p:animMotion>
                                    <p:animEffect transition="in" filter="fade">
                                      <p:cBhvr>
                                        <p:cTn id="47" dur="2000"/>
                                        <p:tgtEl>
                                          <p:spTgt spid="5">
                                            <p:txEl>
                                              <p:pRg st="6" end="6"/>
                                            </p:txEl>
                                          </p:spTgt>
                                        </p:tgtEl>
                                      </p:cBhvr>
                                    </p:animEffect>
                                  </p:childTnLst>
                                </p:cTn>
                              </p:par>
                            </p:childTnLst>
                          </p:cTn>
                        </p:par>
                        <p:par>
                          <p:cTn id="48" fill="hold">
                            <p:stCondLst>
                              <p:cond delay="7000"/>
                            </p:stCondLst>
                            <p:childTnLst>
                              <p:par>
                                <p:cTn id="49" presetID="52" presetClass="entr" presetSubtype="0" fill="hold" grpId="0" nodeType="afterEffect">
                                  <p:stCondLst>
                                    <p:cond delay="500"/>
                                  </p:stCondLst>
                                  <p:childTnLst>
                                    <p:set>
                                      <p:cBhvr>
                                        <p:cTn id="50" dur="1" fill="hold">
                                          <p:stCondLst>
                                            <p:cond delay="0"/>
                                          </p:stCondLst>
                                        </p:cTn>
                                        <p:tgtEl>
                                          <p:spTgt spid="5">
                                            <p:txEl>
                                              <p:pRg st="7" end="7"/>
                                            </p:txEl>
                                          </p:spTgt>
                                        </p:tgtEl>
                                        <p:attrNameLst>
                                          <p:attrName>style.visibility</p:attrName>
                                        </p:attrNameLst>
                                      </p:cBhvr>
                                      <p:to>
                                        <p:strVal val="visible"/>
                                      </p:to>
                                    </p:set>
                                    <p:animScale>
                                      <p:cBhvr>
                                        <p:cTn id="51" dur="2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2000" decel="50000" fill="hold">
                                          <p:stCondLst>
                                            <p:cond delay="0"/>
                                          </p:stCondLst>
                                        </p:cTn>
                                        <p:tgtEl>
                                          <p:spTgt spid="5">
                                            <p:txEl>
                                              <p:pRg st="7" end="7"/>
                                            </p:txEl>
                                          </p:spTgt>
                                        </p:tgtEl>
                                        <p:attrNameLst>
                                          <p:attrName>ppt_x</p:attrName>
                                          <p:attrName>ppt_y</p:attrName>
                                        </p:attrNameLst>
                                      </p:cBhvr>
                                    </p:animMotion>
                                    <p:animEffect transition="in" filter="fade">
                                      <p:cBhvr>
                                        <p:cTn id="5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3.2</a:t>
            </a:r>
            <a:r>
              <a:rPr lang="el-GR" dirty="0" smtClean="0"/>
              <a:t>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a:bodyPr>
          <a:lstStyle/>
          <a:p>
            <a:pPr marL="0" indent="0">
              <a:buNone/>
            </a:pPr>
            <a:r>
              <a:rPr lang="el-GR" dirty="0" smtClean="0">
                <a:latin typeface="Constantia" pitchFamily="18" charset="0"/>
              </a:rPr>
              <a:t>Ακόμα, οι θεωρίες προσκόλλησης φαίνεται να βρίσκουν ανταπόκριση στο ερώτημα που τέθηκε παραπάνω. Έρευνα σε παιδιά προσχολικής αγωγής έδειξε ότι υπάρχει συσχέτιση μεταξύ του έντονου βαθμού εξάρτησης του παιδιού από τους γονείς του και της πιθανότητας να υποστούν εκφοβισμό κάποια στιγμή.</a:t>
            </a:r>
          </a:p>
          <a:p>
            <a:endParaRPr lang="el-G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2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20000"/>
          </a:bodyPr>
          <a:lstStyle/>
          <a:p>
            <a:pPr marL="0" indent="0">
              <a:buNone/>
            </a:pPr>
            <a:r>
              <a:rPr lang="el-GR" dirty="0" smtClean="0">
                <a:latin typeface="Constantia" pitchFamily="18" charset="0"/>
              </a:rPr>
              <a:t>Τα περισσότερα θύματα του σχολικού εκφοβισμού “επιβιώνουν” από αυτές τις εμπειρίες αλλά συχνά “κουβαλούν” τα συναισθηματικά “σημάδια” τους για μια ζωή. Τα αρνητικά αυτά συναισθήματα συσχετίζονται με τη δυστυχία που νιώθει το άτομο στο χώρο του σχολείου συνεχίζονται στην εφηβεία του και ίσως κρατήσουν για όλη τους τη ζωή. Τα θύματα είναι οι αποδέκτες της σωματικής ή λεκτικής κακοποίησης και μπορεί να είναι υπάκουα/ενδοτικά ή “προκλητικά” θύματα. Στην πλειοψηφία των περιστάσεων ένα θύμα κινείται στη μέση των δύο αυτών άκρων, καθώς συμπεριφέρεται με τέτοιο τρόπο που ενισχύει ή μειώνει τη διστακτικότητα του θύτη να “ξεσπάσει” πάνω του και να έχουν μια εύκολα εκμεταλλεύσιμη αδυναμία.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3250704" cy="1066800"/>
          </a:xfrm>
        </p:spPr>
        <p:txBody>
          <a:bodyPr/>
          <a:lstStyle/>
          <a:p>
            <a:r>
              <a:rPr lang="el-GR" dirty="0" smtClean="0"/>
              <a:t>1</a:t>
            </a:r>
            <a:r>
              <a:rPr lang="el-GR" dirty="0" smtClean="0"/>
              <a:t>. </a:t>
            </a:r>
            <a:r>
              <a:rPr lang="el-GR" dirty="0" smtClean="0"/>
              <a:t>Εισαγωγή</a:t>
            </a:r>
            <a:endParaRPr lang="el-GR" dirty="0"/>
          </a:p>
        </p:txBody>
      </p:sp>
      <p:sp>
        <p:nvSpPr>
          <p:cNvPr id="3" name="2 - Θέση περιεχομένου"/>
          <p:cNvSpPr>
            <a:spLocks noGrp="1"/>
          </p:cNvSpPr>
          <p:nvPr>
            <p:ph idx="1"/>
          </p:nvPr>
        </p:nvSpPr>
        <p:spPr>
          <a:xfrm>
            <a:off x="457200" y="2249424"/>
            <a:ext cx="8229600" cy="4491944"/>
          </a:xfrm>
        </p:spPr>
        <p:txBody>
          <a:bodyPr>
            <a:normAutofit fontScale="92500"/>
          </a:bodyPr>
          <a:lstStyle/>
          <a:p>
            <a:pPr marL="0" indent="0">
              <a:buNone/>
            </a:pPr>
            <a:r>
              <a:rPr lang="el-GR" dirty="0" smtClean="0">
                <a:latin typeface="Constantia" pitchFamily="18" charset="0"/>
              </a:rPr>
              <a:t>Ο σχολικός εκφοβισμός, γνωστός και ως «</a:t>
            </a:r>
            <a:r>
              <a:rPr lang="el-GR" dirty="0" err="1" smtClean="0">
                <a:latin typeface="Constantia" pitchFamily="18" charset="0"/>
              </a:rPr>
              <a:t>School</a:t>
            </a:r>
            <a:r>
              <a:rPr lang="el-GR" dirty="0" smtClean="0">
                <a:latin typeface="Constantia" pitchFamily="18" charset="0"/>
              </a:rPr>
              <a:t> </a:t>
            </a:r>
            <a:r>
              <a:rPr lang="el-GR" dirty="0" err="1" smtClean="0">
                <a:latin typeface="Constantia" pitchFamily="18" charset="0"/>
              </a:rPr>
              <a:t>Bullying</a:t>
            </a:r>
            <a:r>
              <a:rPr lang="el-GR" dirty="0" smtClean="0">
                <a:latin typeface="Constantia" pitchFamily="18" charset="0"/>
              </a:rPr>
              <a:t>» είναι η βία που λαμβάνει χώρα εντός ή εκτός της εκπαιδευτικής κοινότητας, κατά τη διάρκεια των σχολικών χρόνων. Μπορεί να είναι σωματικός, λεκτικός ή συναισθηματικός (ή συνδυασμός και των τριών ειδών) και επαναλαμβανόμενος. Επιπλέον, μπορεί να είναι ηλεκτρονικός (</a:t>
            </a:r>
            <a:r>
              <a:rPr lang="en-US" dirty="0" smtClean="0">
                <a:latin typeface="Constantia" pitchFamily="18" charset="0"/>
              </a:rPr>
              <a:t>c</a:t>
            </a:r>
            <a:r>
              <a:rPr lang="el-GR" dirty="0" err="1" smtClean="0">
                <a:latin typeface="Constantia" pitchFamily="18" charset="0"/>
              </a:rPr>
              <a:t>yber</a:t>
            </a:r>
            <a:r>
              <a:rPr lang="en-US" dirty="0" smtClean="0">
                <a:latin typeface="Constantia" pitchFamily="18" charset="0"/>
              </a:rPr>
              <a:t>b</a:t>
            </a:r>
            <a:r>
              <a:rPr lang="el-GR" dirty="0" smtClean="0">
                <a:latin typeface="Constantia" pitchFamily="18" charset="0"/>
              </a:rPr>
              <a:t>ullying)</a:t>
            </a:r>
            <a:r>
              <a:rPr lang="en-US" dirty="0" smtClean="0">
                <a:latin typeface="Constantia" pitchFamily="18" charset="0"/>
              </a:rPr>
              <a:t> </a:t>
            </a:r>
            <a:r>
              <a:rPr lang="el-GR" dirty="0" smtClean="0">
                <a:latin typeface="Constantia" pitchFamily="18" charset="0"/>
              </a:rPr>
              <a:t>και να συμβαίνει μέσω κινητού τηλεφώνου (με SMS/MMS), ηλεκτρονικού ταχυδρομείου ή σελίδων κοινωνικής δικτύωσης (</a:t>
            </a:r>
            <a:r>
              <a:rPr lang="el-GR" dirty="0" err="1" smtClean="0">
                <a:latin typeface="Constantia" pitchFamily="18" charset="0"/>
              </a:rPr>
              <a:t>Facebook</a:t>
            </a:r>
            <a:r>
              <a:rPr lang="el-GR" dirty="0" smtClean="0">
                <a:latin typeface="Constantia" pitchFamily="18" charset="0"/>
              </a:rPr>
              <a:t>, </a:t>
            </a:r>
            <a:r>
              <a:rPr lang="el-GR" dirty="0" err="1" smtClean="0">
                <a:latin typeface="Constantia" pitchFamily="18" charset="0"/>
              </a:rPr>
              <a:t>blogs</a:t>
            </a:r>
            <a:r>
              <a:rPr lang="el-GR" dirty="0" smtClean="0">
                <a:latin typeface="Constantia" pitchFamily="18" charset="0"/>
              </a:rPr>
              <a:t>, κλπ), ενώ ακόμη μπορεί να οφείλεται και σε κάποια προκατάληψη.</a:t>
            </a:r>
          </a:p>
          <a:p>
            <a:endParaRPr lang="el-GR"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55" presetClass="entr" presetSubtype="0" fill="hold" grpId="0" nodeType="after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2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20000"/>
          </a:bodyPr>
          <a:lstStyle/>
          <a:p>
            <a:pPr marL="0" indent="0">
              <a:buNone/>
            </a:pPr>
            <a:r>
              <a:rPr lang="el-GR" dirty="0" smtClean="0">
                <a:latin typeface="Constantia" pitchFamily="18" charset="0"/>
              </a:rPr>
              <a:t>Τα </a:t>
            </a:r>
            <a:r>
              <a:rPr lang="el-GR" dirty="0" smtClean="0">
                <a:latin typeface="Constantia" pitchFamily="18" charset="0"/>
              </a:rPr>
              <a:t>ενδοτικά θύματα, που είναι ο πιο συχνός τύπος θύματος, είναι αγχώδη, ανασφαλή άτομα και τείνουν να απομονώνονται ή/και να κλαίνε όταν υφίστανται εκφοβισμό. Δεν </a:t>
            </a:r>
            <a:r>
              <a:rPr lang="el-GR" dirty="0" smtClean="0">
                <a:latin typeface="Constantia" pitchFamily="18" charset="0"/>
              </a:rPr>
              <a:t>ενστερνίζονται </a:t>
            </a:r>
            <a:r>
              <a:rPr lang="el-GR" dirty="0" smtClean="0">
                <a:latin typeface="Constantia" pitchFamily="18" charset="0"/>
              </a:rPr>
              <a:t>την χρήση βίας. Σε γενικές γραμμές, η συμπεριφορά τους δείχνει ότι είναι ανασφαλή άτομα που δεν αντεκδικούνται όταν προσβάλλονται ή </a:t>
            </a:r>
            <a:r>
              <a:rPr lang="el-GR" dirty="0" smtClean="0">
                <a:latin typeface="Constantia" pitchFamily="18" charset="0"/>
              </a:rPr>
              <a:t>δέχονται </a:t>
            </a:r>
            <a:r>
              <a:rPr lang="el-GR" dirty="0" smtClean="0">
                <a:latin typeface="Constantia" pitchFamily="18" charset="0"/>
              </a:rPr>
              <a:t>επίθεση. Τα προκλητικά θύματα, μια πιο σπάνια περίπτωση, αποσπούν μέσω της συμπεριφοράς τους αρνητικές αντιδράσεις από το σύνολο της τάξης. Ενοχλούν και προκαλούν δυσαρέσκεια και αγανάκτηση συχνά. Χαρακτηρίζονται από έναν συνδυασμό βίας και επιθετικότητας, ενώ είναι από τα λιγότερο δημοφιλή παιδιά. </a:t>
            </a:r>
          </a:p>
          <a:p>
            <a:endParaRPr lang="el-G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2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10000"/>
          </a:bodyPr>
          <a:lstStyle/>
          <a:p>
            <a:r>
              <a:rPr lang="el-GR" dirty="0" smtClean="0">
                <a:latin typeface="Constantia" pitchFamily="18" charset="0"/>
              </a:rPr>
              <a:t>Και για τους δύο παραπάνω τύπους θυμάτων κοινό χαρακτηριστικό είναι η χαμηλή αυτοπεποίθηση. Θεωρούν τον εαυτό τους χαζό, άσχημο, ανάξιο και συνήθως κατηγορούν τον εαυτό τους για τις επιθέσεις που δέχονται. Στην πλειονότητά τους έχουν ελάχιστους ή καθόλου φίλους για να στραφούν για συναισθηματική στήριξη. </a:t>
            </a:r>
            <a:endParaRPr lang="el-GR" dirty="0" smtClean="0">
              <a:latin typeface="Constantia" pitchFamily="18" charset="0"/>
            </a:endParaRPr>
          </a:p>
          <a:p>
            <a:r>
              <a:rPr lang="el-GR" dirty="0" smtClean="0">
                <a:latin typeface="Constantia" pitchFamily="18" charset="0"/>
              </a:rPr>
              <a:t>Επίσης</a:t>
            </a:r>
            <a:r>
              <a:rPr lang="el-GR" dirty="0" smtClean="0">
                <a:latin typeface="Constantia" pitchFamily="18" charset="0"/>
              </a:rPr>
              <a:t>, τα θύματα του εκφοβισμού συχνά φοβούνται το σχολείο και έχουν αυξημένες πιθανότητες εκούσιας απουσίας ή αποβολής από το σχολείο. Ωστόσο, είναι πολύ πιο πιθανό </a:t>
            </a:r>
            <a:r>
              <a:rPr lang="el-GR" dirty="0" smtClean="0">
                <a:latin typeface="Constantia" pitchFamily="18" charset="0"/>
              </a:rPr>
              <a:t>απ</a:t>
            </a:r>
            <a:r>
              <a:rPr lang="el-GR" dirty="0" smtClean="0">
                <a:latin typeface="Constantia" pitchFamily="18" charset="0"/>
              </a:rPr>
              <a:t>’</a:t>
            </a:r>
            <a:r>
              <a:rPr lang="el-GR" dirty="0" smtClean="0">
                <a:latin typeface="Constantia" pitchFamily="18" charset="0"/>
              </a:rPr>
              <a:t> ό,τι </a:t>
            </a:r>
            <a:r>
              <a:rPr lang="el-GR" dirty="0" smtClean="0">
                <a:latin typeface="Constantia" pitchFamily="18" charset="0"/>
              </a:rPr>
              <a:t>τα μη εκφοβισμένα άτομα να φέρουν ακόμη και όπλο για να προστατευτούν. </a:t>
            </a:r>
            <a:endParaRPr lang="el-GR" dirty="0" smtClean="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par>
                          <p:cTn id="10" fill="hold">
                            <p:stCondLst>
                              <p:cond delay="2500"/>
                            </p:stCondLst>
                            <p:childTnLst>
                              <p:par>
                                <p:cTn id="11" presetID="5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Scale>
                                      <p:cBhvr>
                                        <p:cTn id="13" dur="2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5">
                                            <p:txEl>
                                              <p:pRg st="1" end="1"/>
                                            </p:txEl>
                                          </p:spTgt>
                                        </p:tgtEl>
                                        <p:attrNameLst>
                                          <p:attrName>ppt_x</p:attrName>
                                          <p:attrName>ppt_y</p:attrName>
                                        </p:attrNameLst>
                                      </p:cBhvr>
                                    </p:animMotion>
                                    <p:animEffect transition="in" filter="fade">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3.2 </a:t>
            </a:r>
            <a:r>
              <a:rPr lang="el-GR" dirty="0" smtClean="0"/>
              <a:t>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a:bodyPr>
          <a:lstStyle/>
          <a:p>
            <a:pPr marL="0" indent="0">
              <a:buNone/>
            </a:pPr>
            <a:r>
              <a:rPr lang="el-GR" dirty="0" smtClean="0">
                <a:latin typeface="Constantia" pitchFamily="18" charset="0"/>
              </a:rPr>
              <a:t>Έρευνες έδειξαν ότι τα θύματα του εκφοβισμού παρουσιάζουν αυξημένες πιθανότητες για σωματικά προβλήματα (π.χ. πονοκεφάλους, διαταραχές στον ύπνο) ενώ οι ψυχοκοινωνικές τους δυσκολίες είναι ξεκάθαρες στον σχολικό χώρο, καθώς έχουν αυξημένες πιθανότητες να αποφύγουν το σχολείο. Είναι ενδεικτικό ότι το 25-30% των συχνά </a:t>
            </a:r>
            <a:r>
              <a:rPr lang="el-GR" dirty="0" err="1" smtClean="0">
                <a:latin typeface="Constantia" pitchFamily="18" charset="0"/>
              </a:rPr>
              <a:t>θυματοποιημένων</a:t>
            </a:r>
            <a:r>
              <a:rPr lang="el-GR" dirty="0" smtClean="0">
                <a:latin typeface="Constantia" pitchFamily="18" charset="0"/>
              </a:rPr>
              <a:t> παιδιών θεωρούν το </a:t>
            </a:r>
            <a:r>
              <a:rPr lang="el-GR" dirty="0" err="1" smtClean="0">
                <a:latin typeface="Constantia" pitchFamily="18" charset="0"/>
              </a:rPr>
              <a:t>bullying</a:t>
            </a:r>
            <a:r>
              <a:rPr lang="el-GR" dirty="0" smtClean="0">
                <a:latin typeface="Constantia" pitchFamily="18" charset="0"/>
              </a:rPr>
              <a:t> ως βασική αιτία για να μείνουν στο σπίτι</a:t>
            </a:r>
            <a:r>
              <a:rPr lang="el-GR" dirty="0" smtClean="0">
                <a:latin typeface="Constantia" pitchFamily="18" charset="0"/>
              </a:rPr>
              <a:t>.</a:t>
            </a:r>
            <a:endParaRPr lang="el-GR" dirty="0" smtClean="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3.</a:t>
            </a:r>
            <a:r>
              <a:rPr lang="el-GR" dirty="0" smtClean="0"/>
              <a:t>2 Θύματα</a:t>
            </a:r>
            <a:endParaRPr lang="el-GR" dirty="0"/>
          </a:p>
        </p:txBody>
      </p:sp>
      <p:sp>
        <p:nvSpPr>
          <p:cNvPr id="5" name="4 - Θέση περιεχομένου"/>
          <p:cNvSpPr>
            <a:spLocks noGrp="1"/>
          </p:cNvSpPr>
          <p:nvPr>
            <p:ph idx="1"/>
          </p:nvPr>
        </p:nvSpPr>
        <p:spPr>
          <a:xfrm>
            <a:off x="457200" y="2249424"/>
            <a:ext cx="8229600" cy="4608576"/>
          </a:xfrm>
        </p:spPr>
        <p:txBody>
          <a:bodyPr>
            <a:normAutofit fontScale="92500" lnSpcReduction="20000"/>
          </a:bodyPr>
          <a:lstStyle/>
          <a:p>
            <a:pPr marL="0" indent="0">
              <a:buNone/>
            </a:pPr>
            <a:r>
              <a:rPr lang="el-GR" dirty="0" smtClean="0">
                <a:latin typeface="Constantia" pitchFamily="18" charset="0"/>
              </a:rPr>
              <a:t>Τέλος, τα βασικά χαρακτηριστικά των θυμάτων του εκφοβισμού, βάσει </a:t>
            </a:r>
            <a:r>
              <a:rPr lang="el-GR" dirty="0" smtClean="0">
                <a:latin typeface="Constantia" pitchFamily="18" charset="0"/>
              </a:rPr>
              <a:t>ευρωπαϊκών </a:t>
            </a:r>
            <a:r>
              <a:rPr lang="el-GR" dirty="0" smtClean="0">
                <a:latin typeface="Constantia" pitchFamily="18" charset="0"/>
              </a:rPr>
              <a:t>και ελληνικών δεδομένων </a:t>
            </a:r>
            <a:r>
              <a:rPr lang="el-GR" dirty="0" smtClean="0">
                <a:latin typeface="Constantia" pitchFamily="18" charset="0"/>
              </a:rPr>
              <a:t>είναι:</a:t>
            </a:r>
            <a:endParaRPr lang="el-GR" dirty="0" smtClean="0">
              <a:latin typeface="Constantia" pitchFamily="18" charset="0"/>
            </a:endParaRPr>
          </a:p>
          <a:p>
            <a:pPr marL="514350" indent="-514350">
              <a:buFont typeface="+mj-lt"/>
              <a:buAutoNum type="arabicPeriod"/>
            </a:pPr>
            <a:r>
              <a:rPr lang="el-GR" dirty="0" smtClean="0">
                <a:latin typeface="Constantia" pitchFamily="18" charset="0"/>
              </a:rPr>
              <a:t>χαμηλή αυτοεκτίμηση</a:t>
            </a:r>
          </a:p>
          <a:p>
            <a:pPr marL="514350" indent="-514350">
              <a:buFont typeface="+mj-lt"/>
              <a:buAutoNum type="arabicPeriod"/>
            </a:pPr>
            <a:r>
              <a:rPr lang="el-GR" dirty="0" smtClean="0">
                <a:latin typeface="Constantia" pitchFamily="18" charset="0"/>
              </a:rPr>
              <a:t>αδυναμία </a:t>
            </a:r>
            <a:r>
              <a:rPr lang="el-GR" dirty="0" smtClean="0">
                <a:latin typeface="Constantia" pitchFamily="18" charset="0"/>
              </a:rPr>
              <a:t>επίλυσης </a:t>
            </a:r>
            <a:r>
              <a:rPr lang="el-GR" dirty="0" smtClean="0">
                <a:latin typeface="Constantia" pitchFamily="18" charset="0"/>
              </a:rPr>
              <a:t>προβλημάτων</a:t>
            </a:r>
          </a:p>
          <a:p>
            <a:pPr marL="514350" indent="-514350">
              <a:buFont typeface="+mj-lt"/>
              <a:buAutoNum type="arabicPeriod"/>
            </a:pPr>
            <a:r>
              <a:rPr lang="el-GR" dirty="0" smtClean="0">
                <a:latin typeface="Constantia" pitchFamily="18" charset="0"/>
              </a:rPr>
              <a:t>καταθλιπτικά στοιχεία</a:t>
            </a:r>
          </a:p>
          <a:p>
            <a:pPr marL="514350" indent="-514350">
              <a:buFont typeface="+mj-lt"/>
              <a:buAutoNum type="arabicPeriod"/>
            </a:pPr>
            <a:r>
              <a:rPr lang="el-GR" dirty="0" smtClean="0">
                <a:latin typeface="Constantia" pitchFamily="18" charset="0"/>
              </a:rPr>
              <a:t>συναισθηματικές δυσκολίες</a:t>
            </a:r>
          </a:p>
          <a:p>
            <a:pPr marL="514350" indent="-514350">
              <a:buFont typeface="+mj-lt"/>
              <a:buAutoNum type="arabicPeriod"/>
            </a:pPr>
            <a:r>
              <a:rPr lang="el-GR" dirty="0" smtClean="0">
                <a:latin typeface="Constantia" pitchFamily="18" charset="0"/>
              </a:rPr>
              <a:t>αισθήματα μοναξιάς</a:t>
            </a:r>
          </a:p>
          <a:p>
            <a:pPr marL="514350" indent="-514350">
              <a:buFont typeface="+mj-lt"/>
              <a:buAutoNum type="arabicPeriod"/>
            </a:pPr>
            <a:r>
              <a:rPr lang="el-GR" dirty="0" smtClean="0">
                <a:latin typeface="Constantia" pitchFamily="18" charset="0"/>
              </a:rPr>
              <a:t>χαμηλές </a:t>
            </a:r>
            <a:r>
              <a:rPr lang="el-GR" dirty="0" smtClean="0">
                <a:latin typeface="Constantia" pitchFamily="18" charset="0"/>
              </a:rPr>
              <a:t>σχολικές </a:t>
            </a:r>
            <a:r>
              <a:rPr lang="el-GR" dirty="0" smtClean="0">
                <a:latin typeface="Constantia" pitchFamily="18" charset="0"/>
              </a:rPr>
              <a:t>επιδόσεις</a:t>
            </a:r>
          </a:p>
          <a:p>
            <a:pPr marL="514350" indent="-514350">
              <a:buFont typeface="+mj-lt"/>
              <a:buAutoNum type="arabicPeriod"/>
            </a:pPr>
            <a:r>
              <a:rPr lang="el-GR" dirty="0" smtClean="0">
                <a:latin typeface="Constantia" pitchFamily="18" charset="0"/>
              </a:rPr>
              <a:t>αδυναμία </a:t>
            </a:r>
            <a:r>
              <a:rPr lang="el-GR" dirty="0" smtClean="0">
                <a:latin typeface="Constantia" pitchFamily="18" charset="0"/>
              </a:rPr>
              <a:t>στο μέλλον να αναλάβουν ευθύνες, να επιδείξουν συνέπεια στον κοινωνικό τους ρόλο να συνάψουν διαπροσωπικές σχέσεις.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2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xEl>
                                              <p:pRg st="0" end="0"/>
                                            </p:txEl>
                                          </p:spTgt>
                                        </p:tgtEl>
                                        <p:attrNameLst>
                                          <p:attrName>ppt_x</p:attrName>
                                          <p:attrName>ppt_y</p:attrName>
                                        </p:attrNameLst>
                                      </p:cBhvr>
                                    </p:animMotion>
                                    <p:animEffect transition="in" filter="fade">
                                      <p:cBhvr>
                                        <p:cTn id="9" dur="2000"/>
                                        <p:tgtEl>
                                          <p:spTgt spid="5">
                                            <p:txEl>
                                              <p:pRg st="0" end="0"/>
                                            </p:txEl>
                                          </p:spTgt>
                                        </p:tgtEl>
                                      </p:cBhvr>
                                    </p:animEffect>
                                  </p:childTnLst>
                                </p:cTn>
                              </p:par>
                            </p:childTnLst>
                          </p:cTn>
                        </p:par>
                        <p:par>
                          <p:cTn id="10" fill="hold">
                            <p:stCondLst>
                              <p:cond delay="2500"/>
                            </p:stCondLst>
                            <p:childTnLst>
                              <p:par>
                                <p:cTn id="11" presetID="5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Scale>
                                      <p:cBhvr>
                                        <p:cTn id="13"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xEl>
                                              <p:pRg st="1" end="1"/>
                                            </p:txEl>
                                          </p:spTgt>
                                        </p:tgtEl>
                                        <p:attrNameLst>
                                          <p:attrName>ppt_x</p:attrName>
                                          <p:attrName>ppt_y</p:attrName>
                                        </p:attrNameLst>
                                      </p:cBhvr>
                                    </p:animMotion>
                                    <p:animEffect transition="in" filter="fade">
                                      <p:cBhvr>
                                        <p:cTn id="15" dur="1000"/>
                                        <p:tgtEl>
                                          <p:spTgt spid="5">
                                            <p:txEl>
                                              <p:pRg st="1" end="1"/>
                                            </p:txEl>
                                          </p:spTgt>
                                        </p:tgtEl>
                                      </p:cBhvr>
                                    </p:animEffect>
                                  </p:childTnLst>
                                </p:cTn>
                              </p:par>
                            </p:childTnLst>
                          </p:cTn>
                        </p:par>
                        <p:par>
                          <p:cTn id="16" fill="hold">
                            <p:stCondLst>
                              <p:cond delay="4000"/>
                            </p:stCondLst>
                            <p:childTnLst>
                              <p:par>
                                <p:cTn id="17" presetID="5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Scale>
                                      <p:cBhvr>
                                        <p:cTn id="19"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xEl>
                                              <p:pRg st="2" end="2"/>
                                            </p:txEl>
                                          </p:spTgt>
                                        </p:tgtEl>
                                        <p:attrNameLst>
                                          <p:attrName>ppt_x</p:attrName>
                                          <p:attrName>ppt_y</p:attrName>
                                        </p:attrNameLst>
                                      </p:cBhvr>
                                    </p:animMotion>
                                    <p:animEffect transition="in" filter="fade">
                                      <p:cBhvr>
                                        <p:cTn id="21" dur="1000"/>
                                        <p:tgtEl>
                                          <p:spTgt spid="5">
                                            <p:txEl>
                                              <p:pRg st="2" end="2"/>
                                            </p:txEl>
                                          </p:spTgt>
                                        </p:tgtEl>
                                      </p:cBhvr>
                                    </p:animEffect>
                                  </p:childTnLst>
                                </p:cTn>
                              </p:par>
                            </p:childTnLst>
                          </p:cTn>
                        </p:par>
                        <p:par>
                          <p:cTn id="22" fill="hold">
                            <p:stCondLst>
                              <p:cond delay="5500"/>
                            </p:stCondLst>
                            <p:childTnLst>
                              <p:par>
                                <p:cTn id="23" presetID="5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Scale>
                                      <p:cBhvr>
                                        <p:cTn id="25"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xEl>
                                              <p:pRg st="3" end="3"/>
                                            </p:txEl>
                                          </p:spTgt>
                                        </p:tgtEl>
                                        <p:attrNameLst>
                                          <p:attrName>ppt_x</p:attrName>
                                          <p:attrName>ppt_y</p:attrName>
                                        </p:attrNameLst>
                                      </p:cBhvr>
                                    </p:animMotion>
                                    <p:animEffect transition="in" filter="fade">
                                      <p:cBhvr>
                                        <p:cTn id="27" dur="1000"/>
                                        <p:tgtEl>
                                          <p:spTgt spid="5">
                                            <p:txEl>
                                              <p:pRg st="3" end="3"/>
                                            </p:txEl>
                                          </p:spTgt>
                                        </p:tgtEl>
                                      </p:cBhvr>
                                    </p:animEffect>
                                  </p:childTnLst>
                                </p:cTn>
                              </p:par>
                            </p:childTnLst>
                          </p:cTn>
                        </p:par>
                        <p:par>
                          <p:cTn id="28" fill="hold">
                            <p:stCondLst>
                              <p:cond delay="7000"/>
                            </p:stCondLst>
                            <p:childTnLst>
                              <p:par>
                                <p:cTn id="29" presetID="52" presetClass="entr" presetSubtype="0" fill="hold" grpId="0" nodeType="after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Scale>
                                      <p:cBhvr>
                                        <p:cTn id="31"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4" end="4"/>
                                            </p:txEl>
                                          </p:spTgt>
                                        </p:tgtEl>
                                        <p:attrNameLst>
                                          <p:attrName>ppt_x</p:attrName>
                                          <p:attrName>ppt_y</p:attrName>
                                        </p:attrNameLst>
                                      </p:cBhvr>
                                    </p:animMotion>
                                    <p:animEffect transition="in" filter="fade">
                                      <p:cBhvr>
                                        <p:cTn id="33" dur="1000"/>
                                        <p:tgtEl>
                                          <p:spTgt spid="5">
                                            <p:txEl>
                                              <p:pRg st="4" end="4"/>
                                            </p:txEl>
                                          </p:spTgt>
                                        </p:tgtEl>
                                      </p:cBhvr>
                                    </p:animEffect>
                                  </p:childTnLst>
                                </p:cTn>
                              </p:par>
                            </p:childTnLst>
                          </p:cTn>
                        </p:par>
                        <p:par>
                          <p:cTn id="34" fill="hold">
                            <p:stCondLst>
                              <p:cond delay="8500"/>
                            </p:stCondLst>
                            <p:childTnLst>
                              <p:par>
                                <p:cTn id="35" presetID="52" presetClass="entr" presetSubtype="0" fill="hold" grpId="0"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Scale>
                                      <p:cBhvr>
                                        <p:cTn id="37"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xEl>
                                              <p:pRg st="5" end="5"/>
                                            </p:txEl>
                                          </p:spTgt>
                                        </p:tgtEl>
                                        <p:attrNameLst>
                                          <p:attrName>ppt_x</p:attrName>
                                          <p:attrName>ppt_y</p:attrName>
                                        </p:attrNameLst>
                                      </p:cBhvr>
                                    </p:animMotion>
                                    <p:animEffect transition="in" filter="fade">
                                      <p:cBhvr>
                                        <p:cTn id="39" dur="1000"/>
                                        <p:tgtEl>
                                          <p:spTgt spid="5">
                                            <p:txEl>
                                              <p:pRg st="5" end="5"/>
                                            </p:txEl>
                                          </p:spTgt>
                                        </p:tgtEl>
                                      </p:cBhvr>
                                    </p:animEffect>
                                  </p:childTnLst>
                                </p:cTn>
                              </p:par>
                            </p:childTnLst>
                          </p:cTn>
                        </p:par>
                        <p:par>
                          <p:cTn id="40" fill="hold">
                            <p:stCondLst>
                              <p:cond delay="10000"/>
                            </p:stCondLst>
                            <p:childTnLst>
                              <p:par>
                                <p:cTn id="41" presetID="52"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Scale>
                                      <p:cBhvr>
                                        <p:cTn id="43"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xEl>
                                              <p:pRg st="6" end="6"/>
                                            </p:txEl>
                                          </p:spTgt>
                                        </p:tgtEl>
                                        <p:attrNameLst>
                                          <p:attrName>ppt_x</p:attrName>
                                          <p:attrName>ppt_y</p:attrName>
                                        </p:attrNameLst>
                                      </p:cBhvr>
                                    </p:animMotion>
                                    <p:animEffect transition="in" filter="fade">
                                      <p:cBhvr>
                                        <p:cTn id="45" dur="1000"/>
                                        <p:tgtEl>
                                          <p:spTgt spid="5">
                                            <p:txEl>
                                              <p:pRg st="6" end="6"/>
                                            </p:txEl>
                                          </p:spTgt>
                                        </p:tgtEl>
                                      </p:cBhvr>
                                    </p:animEffect>
                                  </p:childTnLst>
                                </p:cTn>
                              </p:par>
                            </p:childTnLst>
                          </p:cTn>
                        </p:par>
                        <p:par>
                          <p:cTn id="46" fill="hold">
                            <p:stCondLst>
                              <p:cond delay="11500"/>
                            </p:stCondLst>
                            <p:childTnLst>
                              <p:par>
                                <p:cTn id="47" presetID="52" presetClass="entr" presetSubtype="0" fill="hold" grpId="0" nodeType="afterEffect">
                                  <p:stCondLst>
                                    <p:cond delay="500"/>
                                  </p:stCondLst>
                                  <p:childTnLst>
                                    <p:set>
                                      <p:cBhvr>
                                        <p:cTn id="48" dur="1" fill="hold">
                                          <p:stCondLst>
                                            <p:cond delay="0"/>
                                          </p:stCondLst>
                                        </p:cTn>
                                        <p:tgtEl>
                                          <p:spTgt spid="5">
                                            <p:txEl>
                                              <p:pRg st="7" end="7"/>
                                            </p:txEl>
                                          </p:spTgt>
                                        </p:tgtEl>
                                        <p:attrNameLst>
                                          <p:attrName>style.visibility</p:attrName>
                                        </p:attrNameLst>
                                      </p:cBhvr>
                                      <p:to>
                                        <p:strVal val="visible"/>
                                      </p:to>
                                    </p:set>
                                    <p:animScale>
                                      <p:cBhvr>
                                        <p:cTn id="49" dur="1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5">
                                            <p:txEl>
                                              <p:pRg st="7" end="7"/>
                                            </p:txEl>
                                          </p:spTgt>
                                        </p:tgtEl>
                                        <p:attrNameLst>
                                          <p:attrName>ppt_x</p:attrName>
                                          <p:attrName>ppt_y</p:attrName>
                                        </p:attrNameLst>
                                      </p:cBhvr>
                                    </p:animMotion>
                                    <p:animEffect transition="in" filter="fade">
                                      <p:cBhvr>
                                        <p:cTn id="51"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bullyin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5554960" cy="1066800"/>
          </a:xfrm>
        </p:spPr>
        <p:txBody>
          <a:bodyPr/>
          <a:lstStyle/>
          <a:p>
            <a:r>
              <a:rPr lang="el-GR" dirty="0" smtClean="0"/>
              <a:t>3.</a:t>
            </a:r>
            <a:r>
              <a:rPr lang="el-GR" dirty="0" smtClean="0"/>
              <a:t>3 Αυτόπτες </a:t>
            </a:r>
            <a:r>
              <a:rPr lang="el-GR" dirty="0" smtClean="0"/>
              <a:t>μάρτυρες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85000" lnSpcReduction="20000"/>
          </a:bodyPr>
          <a:lstStyle/>
          <a:p>
            <a:pPr marL="0" indent="0">
              <a:buNone/>
            </a:pPr>
            <a:r>
              <a:rPr lang="el-GR" dirty="0" smtClean="0">
                <a:latin typeface="Constantia" pitchFamily="18" charset="0"/>
              </a:rPr>
              <a:t>Ένας παριστάμενος μπορεί να είναι κάποιος που δεν είναι ούτε θύτης ούτε θύμα εκφοβισμού, αλλά γνωρίζει ότι περιστατικά εκφοβισμού λαμβάνουν χώρα. Παράλληλα, μπορεί να είναι μάρτυρας ενός συμβάντος </a:t>
            </a:r>
            <a:r>
              <a:rPr lang="el-GR" dirty="0" err="1" smtClean="0">
                <a:latin typeface="Constantia" pitchFamily="18" charset="0"/>
              </a:rPr>
              <a:t>θυματοποίησης</a:t>
            </a:r>
            <a:r>
              <a:rPr lang="el-GR" dirty="0" smtClean="0">
                <a:latin typeface="Constantia" pitchFamily="18" charset="0"/>
              </a:rPr>
              <a:t>, το οποίο ανέχεται μέσω της αδράνειάς </a:t>
            </a:r>
            <a:r>
              <a:rPr lang="el-GR" dirty="0" smtClean="0">
                <a:latin typeface="Constantia" pitchFamily="18" charset="0"/>
              </a:rPr>
              <a:t>του </a:t>
            </a:r>
            <a:r>
              <a:rPr lang="el-GR" dirty="0" smtClean="0">
                <a:latin typeface="Constantia" pitchFamily="18" charset="0"/>
              </a:rPr>
              <a:t>να το </a:t>
            </a:r>
            <a:r>
              <a:rPr lang="el-GR" dirty="0" smtClean="0">
                <a:latin typeface="Constantia" pitchFamily="18" charset="0"/>
              </a:rPr>
              <a:t>αντιμετωπίσει. </a:t>
            </a:r>
            <a:r>
              <a:rPr lang="el-GR" dirty="0" smtClean="0">
                <a:latin typeface="Constantia" pitchFamily="18" charset="0"/>
              </a:rPr>
              <a:t>Όσοι παριστάμενοι δεν εμπλέκονται άμεσα συνήθως γνωρίζουν τι συμβαίνει και ποιος είναι αναμεμειγμένος και η έμμεση ανάμειξή τους επιδρά και στην ίδια τους τη ζωή, καθώς μπορεί να θεωρηθούν “συναισθηματικά αναμεμειγμένοι”. Η σημασία της παρουσίας ενός αυτόπτη μάρτυρα έγκειται στο γεγονός ότι μπορεί να επηρεάσει τον θύτη ή το θύμα και να επιφέρει την απαιτούμενη αλλαγή. Διαδραματίζει έναν κριτικό ρόλο και οι απόψεις του μπορεί να αποδειχτούν “σωτήριες” για το σχεδιασμό και την υλοποίηση ενός προγράμματος παρέμβασης. </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l-GR" dirty="0" smtClean="0"/>
              <a:t>3 Αυτόπτες </a:t>
            </a:r>
            <a:r>
              <a:rPr lang="el-GR" dirty="0" smtClean="0"/>
              <a:t>μάρτυρες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85000" lnSpcReduction="20000"/>
          </a:bodyPr>
          <a:lstStyle/>
          <a:p>
            <a:pPr marL="0" indent="0">
              <a:buNone/>
            </a:pPr>
            <a:r>
              <a:rPr lang="el-GR" dirty="0" smtClean="0">
                <a:latin typeface="Constantia" pitchFamily="18" charset="0"/>
              </a:rPr>
              <a:t>Έρευνα έδειξε ότι το 50% των μαθητών </a:t>
            </a:r>
            <a:r>
              <a:rPr lang="el-GR" dirty="0" smtClean="0">
                <a:latin typeface="Constantia" pitchFamily="18" charset="0"/>
              </a:rPr>
              <a:t>έχουν </a:t>
            </a:r>
            <a:r>
              <a:rPr lang="el-GR" dirty="0" smtClean="0">
                <a:latin typeface="Constantia" pitchFamily="18" charset="0"/>
              </a:rPr>
              <a:t>υπάρξει μάρτυρες επεισοδίων </a:t>
            </a:r>
            <a:r>
              <a:rPr lang="el-GR" dirty="0" err="1" smtClean="0">
                <a:latin typeface="Constantia" pitchFamily="18" charset="0"/>
              </a:rPr>
              <a:t>bullying</a:t>
            </a:r>
            <a:r>
              <a:rPr lang="el-GR" dirty="0" smtClean="0">
                <a:latin typeface="Constantia" pitchFamily="18" charset="0"/>
              </a:rPr>
              <a:t>. Όσον αφορά τον ρόλο τους οι παριστάμενοι: </a:t>
            </a:r>
            <a:endParaRPr lang="el-GR" dirty="0" smtClean="0">
              <a:latin typeface="Constantia" pitchFamily="18" charset="0"/>
            </a:endParaRPr>
          </a:p>
          <a:p>
            <a:pPr marL="571500" indent="-571500">
              <a:buFont typeface="+mj-lt"/>
              <a:buAutoNum type="romanUcPeriod"/>
            </a:pPr>
            <a:r>
              <a:rPr lang="el-GR" dirty="0" smtClean="0">
                <a:latin typeface="Constantia" pitchFamily="18" charset="0"/>
              </a:rPr>
              <a:t>γνωρίζουν </a:t>
            </a:r>
            <a:r>
              <a:rPr lang="el-GR" dirty="0" smtClean="0">
                <a:latin typeface="Constantia" pitchFamily="18" charset="0"/>
              </a:rPr>
              <a:t>τι συμβαίνει και ποιος εμπλέκεται, αλλά δεν κάνουν </a:t>
            </a:r>
            <a:r>
              <a:rPr lang="el-GR" dirty="0" smtClean="0">
                <a:latin typeface="Constantia" pitchFamily="18" charset="0"/>
              </a:rPr>
              <a:t>τίποτα </a:t>
            </a:r>
          </a:p>
          <a:p>
            <a:pPr marL="571500" indent="-571500">
              <a:buFont typeface="+mj-lt"/>
              <a:buAutoNum type="romanUcPeriod"/>
            </a:pPr>
            <a:r>
              <a:rPr lang="el-GR" dirty="0" smtClean="0">
                <a:latin typeface="Constantia" pitchFamily="18" charset="0"/>
              </a:rPr>
              <a:t>επιθυμούν </a:t>
            </a:r>
            <a:r>
              <a:rPr lang="el-GR" dirty="0" smtClean="0">
                <a:latin typeface="Constantia" pitchFamily="18" charset="0"/>
              </a:rPr>
              <a:t>την επίδειξη της δύναμής τους στην τιμωρία των θυτών και, όταν το κάνουν αυτό, υιοθετούν μεθόδους που επιβεβαιώνουν ότι η επιθετικότητα και η κατάχρηση της εξουσίας είναι ένα ισχυρό </a:t>
            </a:r>
            <a:r>
              <a:rPr lang="el-GR" dirty="0" smtClean="0">
                <a:latin typeface="Constantia" pitchFamily="18" charset="0"/>
              </a:rPr>
              <a:t>όπλο </a:t>
            </a:r>
          </a:p>
          <a:p>
            <a:pPr marL="571500" indent="-571500">
              <a:buFont typeface="+mj-lt"/>
              <a:buAutoNum type="romanUcPeriod"/>
            </a:pPr>
            <a:r>
              <a:rPr lang="el-GR" dirty="0" smtClean="0">
                <a:latin typeface="Constantia" pitchFamily="18" charset="0"/>
              </a:rPr>
              <a:t>αποδυναμώνουν </a:t>
            </a:r>
            <a:r>
              <a:rPr lang="el-GR" dirty="0" smtClean="0">
                <a:latin typeface="Constantia" pitchFamily="18" charset="0"/>
              </a:rPr>
              <a:t>τα θύματα του εκφοβισμού, </a:t>
            </a:r>
            <a:r>
              <a:rPr lang="el-GR" dirty="0" err="1" smtClean="0">
                <a:latin typeface="Constantia" pitchFamily="18" charset="0"/>
              </a:rPr>
              <a:t>υπερ</a:t>
            </a:r>
            <a:r>
              <a:rPr lang="el-GR" dirty="0" smtClean="0">
                <a:latin typeface="Constantia" pitchFamily="18" charset="0"/>
              </a:rPr>
              <a:t>-προστατεύοντάς </a:t>
            </a:r>
            <a:r>
              <a:rPr lang="el-GR" dirty="0" smtClean="0">
                <a:latin typeface="Constantia" pitchFamily="18" charset="0"/>
              </a:rPr>
              <a:t>τα (οι </a:t>
            </a:r>
            <a:r>
              <a:rPr lang="el-GR" dirty="0" smtClean="0">
                <a:latin typeface="Constantia" pitchFamily="18" charset="0"/>
              </a:rPr>
              <a:t>“</a:t>
            </a:r>
            <a:r>
              <a:rPr lang="el-GR" dirty="0" err="1" smtClean="0">
                <a:latin typeface="Constantia" pitchFamily="18" charset="0"/>
              </a:rPr>
              <a:t>διασώστες</a:t>
            </a:r>
            <a:r>
              <a:rPr lang="el-GR" dirty="0" smtClean="0">
                <a:latin typeface="Constantia" pitchFamily="18" charset="0"/>
              </a:rPr>
              <a:t>”) </a:t>
            </a:r>
            <a:endParaRPr lang="el-GR" dirty="0" smtClean="0">
              <a:latin typeface="Constantia" pitchFamily="18" charset="0"/>
            </a:endParaRPr>
          </a:p>
          <a:p>
            <a:pPr marL="571500" indent="-571500">
              <a:buFont typeface="+mj-lt"/>
              <a:buAutoNum type="romanUcPeriod"/>
            </a:pPr>
            <a:r>
              <a:rPr lang="el-GR" dirty="0" smtClean="0">
                <a:latin typeface="Constantia" pitchFamily="18" charset="0"/>
              </a:rPr>
              <a:t>παρόλο </a:t>
            </a:r>
            <a:r>
              <a:rPr lang="el-GR" dirty="0" smtClean="0">
                <a:latin typeface="Constantia" pitchFamily="18" charset="0"/>
              </a:rPr>
              <a:t>που ξέρουν την σημαντική επίδραση του </a:t>
            </a:r>
            <a:r>
              <a:rPr lang="el-GR" dirty="0" err="1" smtClean="0">
                <a:latin typeface="Constantia" pitchFamily="18" charset="0"/>
              </a:rPr>
              <a:t>bullying</a:t>
            </a:r>
            <a:r>
              <a:rPr lang="el-GR" dirty="0" smtClean="0">
                <a:latin typeface="Constantia" pitchFamily="18" charset="0"/>
              </a:rPr>
              <a:t> στη μάθηση, στα συναισθήματα των άλλων και στην φιλοσοφία του σχολείου, παραμένουν </a:t>
            </a:r>
            <a:r>
              <a:rPr lang="el-GR" dirty="0" smtClean="0">
                <a:latin typeface="Constantia" pitchFamily="18" charset="0"/>
              </a:rPr>
              <a:t>αδρανείς</a:t>
            </a:r>
            <a:endParaRPr lang="el-GR" dirty="0" smtClean="0">
              <a:latin typeface="Constantia" pitchFamily="18" charset="0"/>
            </a:endParaRPr>
          </a:p>
          <a:p>
            <a:endParaRPr lang="el-GR"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5500"/>
                            </p:stCondLst>
                            <p:childTnLst>
                              <p:par>
                                <p:cTn id="20" presetID="23" presetClass="entr" presetSubtype="16"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7000"/>
                            </p:stCondLst>
                            <p:childTnLst>
                              <p:par>
                                <p:cTn id="25" presetID="23" presetClass="entr" presetSubtype="16"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l-GR" dirty="0" smtClean="0"/>
              <a:t>3 Αυτόπτες </a:t>
            </a:r>
            <a:r>
              <a:rPr lang="el-GR" dirty="0" smtClean="0"/>
              <a:t>μάρτυρες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77500" lnSpcReduction="20000"/>
          </a:bodyPr>
          <a:lstStyle/>
          <a:p>
            <a:pPr>
              <a:buNone/>
            </a:pPr>
            <a:r>
              <a:rPr lang="el-GR" b="1" dirty="0" smtClean="0">
                <a:latin typeface="Constantia" pitchFamily="18" charset="0"/>
              </a:rPr>
              <a:t>ΤΥΠΟΣ</a:t>
            </a:r>
            <a:r>
              <a:rPr lang="el-GR" dirty="0" smtClean="0">
                <a:latin typeface="Constantia" pitchFamily="18" charset="0"/>
              </a:rPr>
              <a:t>- </a:t>
            </a:r>
            <a:r>
              <a:rPr lang="el-GR" b="1" dirty="0" smtClean="0">
                <a:latin typeface="Constantia" pitchFamily="18" charset="0"/>
              </a:rPr>
              <a:t>ΧΑΡΑΚΤΗΡΙΣΤΙΚΑ:</a:t>
            </a:r>
            <a:endParaRPr lang="el-GR" dirty="0" smtClean="0">
              <a:latin typeface="Constantia" pitchFamily="18" charset="0"/>
            </a:endParaRPr>
          </a:p>
          <a:p>
            <a:pPr>
              <a:buFont typeface="Wingdings" pitchFamily="2" charset="2"/>
              <a:buChar char="v"/>
            </a:pPr>
            <a:r>
              <a:rPr lang="el-GR" b="1" dirty="0" smtClean="0">
                <a:latin typeface="Constantia" pitchFamily="18" charset="0"/>
              </a:rPr>
              <a:t>Νίπτει τας χείρας του </a:t>
            </a:r>
            <a:r>
              <a:rPr lang="el-GR" dirty="0" smtClean="0">
                <a:latin typeface="Constantia" pitchFamily="18" charset="0"/>
              </a:rPr>
              <a:t>(“Δεν είναι δουλειά μου”): Τα θύματα ζητάνε βοήθεια αλλά έρχονται αντιμέτωπα με την άρνησή τους να παρέμβουν. Απορρίπτεται η ευθύνη και η μεσολάβηση, ενώ ενδέχεται η ευθύνη να βαραίνει τα θύματα.</a:t>
            </a:r>
          </a:p>
          <a:p>
            <a:pPr>
              <a:buFont typeface="Wingdings" pitchFamily="2" charset="2"/>
              <a:buChar char="v"/>
            </a:pPr>
            <a:r>
              <a:rPr lang="el-GR" b="1" dirty="0" smtClean="0">
                <a:latin typeface="Constantia" pitchFamily="18" charset="0"/>
              </a:rPr>
              <a:t>Ουδέτερος</a:t>
            </a:r>
            <a:r>
              <a:rPr lang="el-GR" dirty="0" smtClean="0">
                <a:latin typeface="Constantia" pitchFamily="18" charset="0"/>
              </a:rPr>
              <a:t> (“Δεν θέλω να πάρω κάποιου το μέρος”): Υπάρχει η αίσθηση της δικαιοσύνης και της </a:t>
            </a:r>
            <a:r>
              <a:rPr lang="el-GR" dirty="0" smtClean="0">
                <a:latin typeface="Constantia" pitchFamily="18" charset="0"/>
              </a:rPr>
              <a:t>μη κριτικής</a:t>
            </a:r>
            <a:r>
              <a:rPr lang="el-GR" dirty="0" smtClean="0">
                <a:latin typeface="Constantia" pitchFamily="18" charset="0"/>
              </a:rPr>
              <a:t>, παρόλο που είναι ξεκάθαρο ότι υπάρχει ένα ισχυρό και ένα μη ισχυρό “στρατόπεδο”. Τα θύματα μένουν σε μια αρνητική εικόνα ουδετερότητας.</a:t>
            </a:r>
          </a:p>
          <a:p>
            <a:pPr>
              <a:buFont typeface="Wingdings" pitchFamily="2" charset="2"/>
              <a:buChar char="v"/>
            </a:pPr>
            <a:r>
              <a:rPr lang="el-GR" b="1" dirty="0" smtClean="0">
                <a:latin typeface="Constantia" pitchFamily="18" charset="0"/>
              </a:rPr>
              <a:t>Αναποφάσιστος</a:t>
            </a:r>
            <a:r>
              <a:rPr lang="el-GR" dirty="0" smtClean="0">
                <a:latin typeface="Constantia" pitchFamily="18" charset="0"/>
              </a:rPr>
              <a:t> (“Η αλήθεια είναι κάπου στη μέση”): Αυτός ο παριστάμενος αποφεύγει να κάνει κριτική με το σκεπτικό ότι όλα είναι θέμα αντίληψης. Ίσως έχει δυσκολία στον ορισμό του </a:t>
            </a:r>
            <a:r>
              <a:rPr lang="el-GR" dirty="0" err="1" smtClean="0">
                <a:latin typeface="Constantia" pitchFamily="18" charset="0"/>
              </a:rPr>
              <a:t>bullying</a:t>
            </a:r>
            <a:r>
              <a:rPr lang="el-GR" dirty="0" smtClean="0">
                <a:latin typeface="Constantia" pitchFamily="18" charset="0"/>
              </a:rPr>
              <a:t>, αλλά δεν είναι τόσο δύσκολο όσο το να διακρίνει τον πόνο και την αποδυνάμωση</a:t>
            </a:r>
            <a:r>
              <a:rPr lang="el-GR" dirty="0" smtClean="0">
                <a:latin typeface="Constantia" pitchFamily="18" charset="0"/>
              </a:rPr>
              <a:t>.</a:t>
            </a:r>
            <a:endParaRPr lang="el-GR" dirty="0" smtClean="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3" presetClass="entr" presetSubtype="16"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l-GR" dirty="0" smtClean="0"/>
              <a:t>3 Αυτόπτες </a:t>
            </a:r>
            <a:r>
              <a:rPr lang="el-GR" dirty="0" smtClean="0"/>
              <a:t>μάρτυρες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77500" lnSpcReduction="20000"/>
          </a:bodyPr>
          <a:lstStyle/>
          <a:p>
            <a:pPr>
              <a:buFont typeface="Wingdings" pitchFamily="2" charset="2"/>
              <a:buChar char="v"/>
            </a:pPr>
            <a:r>
              <a:rPr lang="el-GR" b="1" dirty="0" smtClean="0">
                <a:latin typeface="Constantia" pitchFamily="18" charset="0"/>
              </a:rPr>
              <a:t>Ισορροπία</a:t>
            </a:r>
            <a:r>
              <a:rPr lang="el-GR" dirty="0" smtClean="0">
                <a:latin typeface="Constantia" pitchFamily="18" charset="0"/>
              </a:rPr>
              <a:t> (“Δεν θέλω να ταράξω τα νερά”): Εδώ αντιμετωπίζεται ο φόβος της αντιμετώπισης του </a:t>
            </a:r>
            <a:r>
              <a:rPr lang="el-GR" dirty="0" err="1" smtClean="0">
                <a:latin typeface="Constantia" pitchFamily="18" charset="0"/>
              </a:rPr>
              <a:t>bullying</a:t>
            </a:r>
            <a:r>
              <a:rPr lang="el-GR" dirty="0" smtClean="0">
                <a:latin typeface="Constantia" pitchFamily="18" charset="0"/>
              </a:rPr>
              <a:t>. Επικρατεί μια φαινομενική ειρήνη και τα συναισθήματα, ειδικά για τα θύματα, παραμένουν ανείπωτα.</a:t>
            </a:r>
          </a:p>
          <a:p>
            <a:pPr>
              <a:buFont typeface="Wingdings" pitchFamily="2" charset="2"/>
              <a:buChar char="v"/>
            </a:pPr>
            <a:r>
              <a:rPr lang="el-GR" b="1" dirty="0" smtClean="0">
                <a:latin typeface="Constantia" pitchFamily="18" charset="0"/>
              </a:rPr>
              <a:t>Συγχυσμένος</a:t>
            </a:r>
            <a:r>
              <a:rPr lang="el-GR" dirty="0" smtClean="0">
                <a:latin typeface="Constantia" pitchFamily="18" charset="0"/>
              </a:rPr>
              <a:t> (“Είναι πολύ πιο πολύπλοκο απ</a:t>
            </a:r>
            <a:r>
              <a:rPr lang="el-GR" dirty="0" smtClean="0">
                <a:latin typeface="Constantia" pitchFamily="18" charset="0"/>
              </a:rPr>
              <a:t>’ όσο </a:t>
            </a:r>
            <a:r>
              <a:rPr lang="el-GR" dirty="0" smtClean="0">
                <a:latin typeface="Constantia" pitchFamily="18" charset="0"/>
              </a:rPr>
              <a:t>δείχνει”): Η σύγχυση δεν αποτελεί δικαιολογία, καθώς το να περιμένει κάποιος να γίνει το </a:t>
            </a:r>
            <a:r>
              <a:rPr lang="el-GR" dirty="0" err="1" smtClean="0">
                <a:latin typeface="Constantia" pitchFamily="18" charset="0"/>
              </a:rPr>
              <a:t>bullying</a:t>
            </a:r>
            <a:r>
              <a:rPr lang="el-GR" dirty="0" smtClean="0">
                <a:latin typeface="Constantia" pitchFamily="18" charset="0"/>
              </a:rPr>
              <a:t> ένα απλό ζήτημα για να το κατανοήσει υποδηλώνει αδράνεια.</a:t>
            </a:r>
          </a:p>
          <a:p>
            <a:pPr>
              <a:buFont typeface="Wingdings" pitchFamily="2" charset="2"/>
              <a:buChar char="v"/>
            </a:pPr>
            <a:r>
              <a:rPr lang="el-GR" b="1" dirty="0" smtClean="0">
                <a:latin typeface="Constantia" pitchFamily="18" charset="0"/>
              </a:rPr>
              <a:t>Ασαφής εικόνα </a:t>
            </a:r>
            <a:r>
              <a:rPr lang="el-GR" dirty="0" smtClean="0">
                <a:latin typeface="Constantia" pitchFamily="18" charset="0"/>
              </a:rPr>
              <a:t>(“Δεν έχω όλες τις πληροφορίες</a:t>
            </a:r>
            <a:r>
              <a:rPr lang="el-GR" dirty="0" smtClean="0">
                <a:latin typeface="Constantia" pitchFamily="18" charset="0"/>
              </a:rPr>
              <a:t>”): </a:t>
            </a:r>
            <a:r>
              <a:rPr lang="el-GR" dirty="0" smtClean="0">
                <a:latin typeface="Constantia" pitchFamily="18" charset="0"/>
              </a:rPr>
              <a:t>Η δράση αναβάλλεται επειδή ο παριστάμενος δεν έχει πλήρη εικόνα του ποιος εμπλέκεται. Το μόνο που, συνήθως, είναι ξεκάθαρο είναι ότι κάποιος έχει πληγωθεί αλλά η αναμονή για επιπλέον πληροφορίες μπορεί να επιδεινώσει την κατάσταση.</a:t>
            </a:r>
          </a:p>
          <a:p>
            <a:pPr>
              <a:buFont typeface="Wingdings" pitchFamily="2" charset="2"/>
              <a:buChar char="v"/>
            </a:pPr>
            <a:r>
              <a:rPr lang="el-GR" b="1" dirty="0" smtClean="0">
                <a:latin typeface="Constantia" pitchFamily="18" charset="0"/>
              </a:rPr>
              <a:t>Ιστορία πόνου </a:t>
            </a:r>
            <a:r>
              <a:rPr lang="el-GR" dirty="0" smtClean="0">
                <a:latin typeface="Constantia" pitchFamily="18" charset="0"/>
              </a:rPr>
              <a:t>(“Δεν θέλω να πληγωθώ </a:t>
            </a:r>
            <a:r>
              <a:rPr lang="el-GR" dirty="0" smtClean="0">
                <a:latin typeface="Constantia" pitchFamily="18" charset="0"/>
              </a:rPr>
              <a:t>ξανά”): </a:t>
            </a:r>
            <a:r>
              <a:rPr lang="el-GR" dirty="0" smtClean="0">
                <a:latin typeface="Constantia" pitchFamily="18" charset="0"/>
              </a:rPr>
              <a:t>Η αδράνεια του παρισταμένου υπάρχει εξαιτίας παλαιότερης αρνητικής εμπειρίας με περιστατικό εκφοβισμού.</a:t>
            </a:r>
          </a:p>
          <a:p>
            <a:pPr>
              <a:buFont typeface="Wingdings" pitchFamily="2" charset="2"/>
              <a:buChar char="v"/>
            </a:pPr>
            <a:endParaRPr lang="el-GR" dirty="0" smtClean="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3" presetClass="entr" presetSubtype="16"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l-GR" dirty="0" smtClean="0"/>
              <a:t>3 Αυτόπτες </a:t>
            </a:r>
            <a:r>
              <a:rPr lang="el-GR" dirty="0" smtClean="0"/>
              <a:t>μάρτυρες</a:t>
            </a:r>
            <a:endParaRPr lang="el-GR" dirty="0"/>
          </a:p>
        </p:txBody>
      </p:sp>
      <p:sp>
        <p:nvSpPr>
          <p:cNvPr id="3" name="2 - Θέση περιεχομένου"/>
          <p:cNvSpPr>
            <a:spLocks noGrp="1"/>
          </p:cNvSpPr>
          <p:nvPr>
            <p:ph idx="1"/>
          </p:nvPr>
        </p:nvSpPr>
        <p:spPr>
          <a:xfrm>
            <a:off x="457200" y="2249424"/>
            <a:ext cx="8229600" cy="4608576"/>
          </a:xfrm>
        </p:spPr>
        <p:txBody>
          <a:bodyPr>
            <a:normAutofit fontScale="85000" lnSpcReduction="20000"/>
          </a:bodyPr>
          <a:lstStyle/>
          <a:p>
            <a:pPr>
              <a:buFont typeface="Wingdings" pitchFamily="2" charset="2"/>
              <a:buChar char="v"/>
            </a:pPr>
            <a:r>
              <a:rPr lang="el-GR" b="1" dirty="0" smtClean="0">
                <a:latin typeface="Constantia" pitchFamily="18" charset="0"/>
              </a:rPr>
              <a:t>Ασήμαντο πρόσωπο </a:t>
            </a:r>
            <a:r>
              <a:rPr lang="el-GR" dirty="0" smtClean="0">
                <a:latin typeface="Constantia" pitchFamily="18" charset="0"/>
              </a:rPr>
              <a:t>(“Η συμβολή μου δεν θα κάνει την διαφορά”): Ο αυτόπτης μάρτυρας δεν παρεμβαίνει επειδή θεωρεί ότι δεν θα έχει καμία επίδραση η δράση του. Συχνά υπάρχουν ενδείξεις ενοχής ή ανικανότητας για βοήθεια</a:t>
            </a:r>
            <a:r>
              <a:rPr lang="el-GR" dirty="0" smtClean="0">
                <a:latin typeface="Constantia" pitchFamily="18" charset="0"/>
              </a:rPr>
              <a:t>.</a:t>
            </a:r>
            <a:endParaRPr lang="el-GR" dirty="0" smtClean="0">
              <a:latin typeface="Constantia" pitchFamily="18" charset="0"/>
            </a:endParaRPr>
          </a:p>
          <a:p>
            <a:pPr>
              <a:buFont typeface="Wingdings" pitchFamily="2" charset="2"/>
              <a:buChar char="v"/>
            </a:pPr>
            <a:r>
              <a:rPr lang="el-GR" b="1" dirty="0" smtClean="0">
                <a:latin typeface="Constantia" pitchFamily="18" charset="0"/>
              </a:rPr>
              <a:t>Κρίση</a:t>
            </a:r>
            <a:r>
              <a:rPr lang="el-GR" dirty="0" smtClean="0">
                <a:latin typeface="Constantia" pitchFamily="18" charset="0"/>
              </a:rPr>
              <a:t> (“Λέω μονάχα την αλήθεια όπως την βλέπω”): Αναγνωρίζεται η ύπαρξη πολλών διαφορετικών αντιλήψεων ή η πολυπλοκότητα του προβλήματος του εκφοβισμού. Οι παριστάμενοι εμπιστεύονται αποκλειστικά τις πληροφορίες που συλλέγουν από τους μη εμπλεκόμενους</a:t>
            </a:r>
            <a:r>
              <a:rPr lang="el-GR" dirty="0" smtClean="0">
                <a:latin typeface="Constantia" pitchFamily="18" charset="0"/>
              </a:rPr>
              <a:t>.</a:t>
            </a:r>
            <a:endParaRPr lang="el-GR" dirty="0" smtClean="0">
              <a:latin typeface="Constantia" pitchFamily="18" charset="0"/>
            </a:endParaRPr>
          </a:p>
          <a:p>
            <a:pPr>
              <a:buFont typeface="Wingdings" pitchFamily="2" charset="2"/>
              <a:buChar char="v"/>
            </a:pPr>
            <a:r>
              <a:rPr lang="el-GR" b="1" dirty="0" smtClean="0">
                <a:latin typeface="Constantia" pitchFamily="18" charset="0"/>
              </a:rPr>
              <a:t>Δεν </a:t>
            </a:r>
            <a:r>
              <a:rPr lang="el-GR" b="1" dirty="0" smtClean="0">
                <a:latin typeface="Constantia" pitchFamily="18" charset="0"/>
              </a:rPr>
              <a:t>είναι δουλειά του </a:t>
            </a:r>
            <a:r>
              <a:rPr lang="el-GR" dirty="0" smtClean="0">
                <a:latin typeface="Constantia" pitchFamily="18" charset="0"/>
              </a:rPr>
              <a:t>(“Έχω την δική μου ερμηνεία”): Δεν υπάρχει ανάμειξη, καθώς το περιστατικό δεν τους “αγγίζει” άμεσα μέχρι την στιγμή που ο θύτης στρέψει την προσοχή του πάνω τους.</a:t>
            </a:r>
          </a:p>
          <a:p>
            <a:pPr>
              <a:buFont typeface="Wingdings" pitchFamily="2" charset="2"/>
              <a:buChar char="v"/>
            </a:pPr>
            <a:r>
              <a:rPr lang="el-GR" b="1" dirty="0" smtClean="0">
                <a:latin typeface="Constantia" pitchFamily="18" charset="0"/>
              </a:rPr>
              <a:t>Υπαιτιότητα </a:t>
            </a:r>
            <a:r>
              <a:rPr lang="el-GR" b="1" dirty="0" smtClean="0">
                <a:latin typeface="Constantia" pitchFamily="18" charset="0"/>
              </a:rPr>
              <a:t>του θύματος </a:t>
            </a:r>
            <a:r>
              <a:rPr lang="el-GR" dirty="0" smtClean="0">
                <a:latin typeface="Constantia" pitchFamily="18" charset="0"/>
              </a:rPr>
              <a:t>(“Το θύμα φταίει</a:t>
            </a:r>
            <a:r>
              <a:rPr lang="el-GR" dirty="0" smtClean="0">
                <a:latin typeface="Constantia" pitchFamily="18" charset="0"/>
              </a:rPr>
              <a:t>”): Τα </a:t>
            </a:r>
            <a:r>
              <a:rPr lang="el-GR" dirty="0" smtClean="0">
                <a:latin typeface="Constantia" pitchFamily="18" charset="0"/>
              </a:rPr>
              <a:t>θύματα φαντάζουν να αξίζουν όσα υφίστανται.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23" presetClass="entr" presetSubtype="16"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7500"/>
                            </p:stCondLst>
                            <p:childTnLst>
                              <p:par>
                                <p:cTn id="20" presetID="23" presetClass="entr" presetSubtype="16"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a:t>
            </a:r>
            <a:r>
              <a:rPr lang="el-GR" dirty="0" smtClean="0"/>
              <a:t>. </a:t>
            </a:r>
            <a:r>
              <a:rPr lang="el-GR" dirty="0" smtClean="0"/>
              <a:t>Εισαγωγή</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latin typeface="Constantia" pitchFamily="18" charset="0"/>
              </a:rPr>
              <a:t>Το νταηλίκι κυμαίνεται από την απλή μορφή εκφοβισμού έως πιο σύνθετες μορφές, στις οποίες ο νταής ενδέχεται να έχει έναν ή περισσότερους φίλους που μπορεί να είναι πρόθυμοι να βοηθήσουν τον «</a:t>
            </a:r>
            <a:r>
              <a:rPr lang="el-GR" dirty="0" err="1" smtClean="0">
                <a:latin typeface="Constantia" pitchFamily="18" charset="0"/>
              </a:rPr>
              <a:t>αρχι</a:t>
            </a:r>
            <a:r>
              <a:rPr lang="el-GR" dirty="0" smtClean="0">
                <a:latin typeface="Constantia" pitchFamily="18" charset="0"/>
              </a:rPr>
              <a:t>-νταή» στις δραστηριότητές του.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axresdefault (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ransition spd="med">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683568" y="3501008"/>
            <a:ext cx="7772400" cy="1362075"/>
          </a:xfrm>
        </p:spPr>
        <p:txBody>
          <a:bodyPr/>
          <a:lstStyle/>
          <a:p>
            <a:pPr algn="r"/>
            <a:r>
              <a:rPr lang="el-GR" dirty="0" smtClean="0"/>
              <a:t>Ευχαριστούμε για την προσοχή σας!!!</a:t>
            </a:r>
            <a:endParaRPr lang="el-GR"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1200" fill="hold">
                                          <p:stCondLst>
                                            <p:cond delay="0"/>
                                          </p:stCondLst>
                                        </p:cTn>
                                        <p:tgtEl>
                                          <p:spTgt spid="7"/>
                                        </p:tgtEl>
                                        <p:attrNameLst>
                                          <p:attrName>ppt_x</p:attrName>
                                        </p:attrNameLst>
                                      </p:cBhvr>
                                    </p:anim>
                                    <p:anim from="0" to="-1.0" calcmode="lin" valueType="num">
                                      <p:cBhvr>
                                        <p:cTn id="8" dur="400" decel="50000" autoRev="1" fill="hold">
                                          <p:stCondLst>
                                            <p:cond delay="1200"/>
                                          </p:stCondLst>
                                        </p:cTn>
                                        <p:tgtEl>
                                          <p:spTgt spid="7"/>
                                        </p:tgtEl>
                                        <p:attrNameLst>
                                          <p:attrName>xshear</p:attrName>
                                        </p:attrNameLst>
                                      </p:cBhvr>
                                    </p:anim>
                                    <p:animScale>
                                      <p:cBhvr>
                                        <p:cTn id="9" dur="400" decel="100000" autoRev="1" fill="hold">
                                          <p:stCondLst>
                                            <p:cond delay="1200"/>
                                          </p:stCondLst>
                                        </p:cTn>
                                        <p:tgtEl>
                                          <p:spTgt spid="7"/>
                                        </p:tgtEl>
                                      </p:cBhvr>
                                      <p:from x="100000" y="100000"/>
                                      <p:to x="80000" y="100000"/>
                                    </p:animScale>
                                    <p:anim by="(#ppt_h/3+#ppt_w*0.1)" calcmode="lin" valueType="num">
                                      <p:cBhvr additive="sum">
                                        <p:cTn id="10"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stock-bully-definition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491064" cy="1066800"/>
          </a:xfrm>
        </p:spPr>
        <p:txBody>
          <a:bodyPr/>
          <a:lstStyle/>
          <a:p>
            <a:r>
              <a:rPr lang="el-GR" dirty="0" smtClean="0"/>
              <a:t>2.</a:t>
            </a:r>
            <a:r>
              <a:rPr lang="el-GR" dirty="0" smtClean="0"/>
              <a:t>1 </a:t>
            </a:r>
            <a:r>
              <a:rPr lang="el-GR" dirty="0" smtClean="0"/>
              <a:t>Σωματικός εκφοβισμός</a:t>
            </a:r>
            <a:endParaRPr lang="el-GR" dirty="0"/>
          </a:p>
        </p:txBody>
      </p:sp>
      <p:sp>
        <p:nvSpPr>
          <p:cNvPr id="3" name="2 - Θέση περιεχομένου"/>
          <p:cNvSpPr>
            <a:spLocks noGrp="1"/>
          </p:cNvSpPr>
          <p:nvPr>
            <p:ph idx="1"/>
          </p:nvPr>
        </p:nvSpPr>
        <p:spPr>
          <a:xfrm>
            <a:off x="457200" y="2249424"/>
            <a:ext cx="8229600" cy="4491944"/>
          </a:xfrm>
        </p:spPr>
        <p:txBody>
          <a:bodyPr>
            <a:normAutofit fontScale="92500" lnSpcReduction="10000"/>
          </a:bodyPr>
          <a:lstStyle/>
          <a:p>
            <a:r>
              <a:rPr lang="el-GR" dirty="0" smtClean="0">
                <a:latin typeface="Constantia" pitchFamily="18" charset="0"/>
              </a:rPr>
              <a:t>Ως σωματικός εκφοβισμός μπορεί να οριστεί κάθε εκ προθέσεως πράξη η οποία αποσκοπεί στην πρόκληση τραυματισμού (ή τραύματος) σε ένα άλλο άτομο μέσω της σωματικής επαφής. Επισημαίνεται ότι ο σωματικός εκφοβισμός μπορεί να εμπλέκει περισσότερους από έναν θύτες και περισσότερα από ένα θύματα.</a:t>
            </a:r>
          </a:p>
          <a:p>
            <a:r>
              <a:rPr lang="el-GR" b="1" dirty="0" smtClean="0">
                <a:latin typeface="Constantia" pitchFamily="18" charset="0"/>
              </a:rPr>
              <a:t>Παραδείγματα σωματικού εκφοβισμού:</a:t>
            </a:r>
          </a:p>
          <a:p>
            <a:pPr marL="802800" lvl="1" indent="-392400">
              <a:buClrTx/>
              <a:buFont typeface="Wingdings" pitchFamily="2" charset="2"/>
              <a:buChar char="Ø"/>
            </a:pPr>
            <a:r>
              <a:rPr lang="el-GR" dirty="0" smtClean="0">
                <a:solidFill>
                  <a:schemeClr val="tx1"/>
                </a:solidFill>
                <a:latin typeface="Constantia" pitchFamily="18" charset="0"/>
              </a:rPr>
              <a:t>Σωματικός τραυματισμός </a:t>
            </a:r>
          </a:p>
          <a:p>
            <a:pPr marL="802800" lvl="1" indent="-392400">
              <a:buClrTx/>
              <a:buFont typeface="Wingdings" pitchFamily="2" charset="2"/>
              <a:buChar char="Ø"/>
            </a:pPr>
            <a:r>
              <a:rPr lang="el-GR" dirty="0" smtClean="0">
                <a:solidFill>
                  <a:schemeClr val="tx1"/>
                </a:solidFill>
                <a:latin typeface="Constantia" pitchFamily="18" charset="0"/>
              </a:rPr>
              <a:t>Κλοπή προσωπικών αντικειμένων </a:t>
            </a:r>
          </a:p>
          <a:p>
            <a:pPr marL="802800" lvl="1" indent="-392400">
              <a:buClrTx/>
              <a:buFont typeface="Wingdings" pitchFamily="2" charset="2"/>
              <a:buChar char="Ø"/>
            </a:pPr>
            <a:r>
              <a:rPr lang="el-GR" dirty="0" smtClean="0">
                <a:solidFill>
                  <a:schemeClr val="tx1"/>
                </a:solidFill>
                <a:latin typeface="Constantia" pitchFamily="18" charset="0"/>
              </a:rPr>
              <a:t>Επιθετική συμπεριφορά </a:t>
            </a:r>
          </a:p>
          <a:p>
            <a:pPr marL="802800" lvl="1" indent="-392400">
              <a:buClrTx/>
              <a:buFont typeface="Wingdings" pitchFamily="2" charset="2"/>
              <a:buChar char="Ø"/>
            </a:pPr>
            <a:r>
              <a:rPr lang="el-GR" dirty="0" smtClean="0">
                <a:solidFill>
                  <a:schemeClr val="tx1"/>
                </a:solidFill>
                <a:latin typeface="Constantia" pitchFamily="18" charset="0"/>
              </a:rPr>
              <a:t>Μπουνιές/κλωτσιές </a:t>
            </a:r>
          </a:p>
          <a:p>
            <a:pPr marL="802800" lvl="1" indent="-392400">
              <a:buClrTx/>
              <a:buFont typeface="Wingdings" pitchFamily="2" charset="2"/>
              <a:buChar char="Ø"/>
            </a:pPr>
            <a:r>
              <a:rPr lang="el-GR" dirty="0" smtClean="0">
                <a:solidFill>
                  <a:schemeClr val="tx1"/>
                </a:solidFill>
                <a:latin typeface="Constantia" pitchFamily="18" charset="0"/>
              </a:rPr>
              <a:t>Φάρσες, τσακωμοί, πειράγματα, απειλές</a:t>
            </a:r>
            <a:endParaRPr lang="el-GR" dirty="0">
              <a:solidFill>
                <a:schemeClr val="tx1"/>
              </a:solidFill>
              <a:latin typeface="Constantia"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500"/>
                            </p:stCondLst>
                            <p:childTnLst>
                              <p:par>
                                <p:cTn id="9" presetID="21" presetClass="entr" presetSubtype="4"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par>
                          <p:cTn id="12" fill="hold">
                            <p:stCondLst>
                              <p:cond delay="5000"/>
                            </p:stCondLst>
                            <p:childTnLst>
                              <p:par>
                                <p:cTn id="13" presetID="21" presetClass="entr" presetSubtype="4"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2000"/>
                                        <p:tgtEl>
                                          <p:spTgt spid="3">
                                            <p:txEl>
                                              <p:pRg st="1" end="1"/>
                                            </p:txEl>
                                          </p:spTgt>
                                        </p:tgtEl>
                                      </p:cBhvr>
                                    </p:animEffect>
                                  </p:childTnLst>
                                </p:cTn>
                              </p:par>
                              <p:par>
                                <p:cTn id="16" presetID="21" presetClass="entr" presetSubtype="4" fill="hold" grpId="0" nodeType="with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4)">
                                      <p:cBhvr>
                                        <p:cTn id="18" dur="2000"/>
                                        <p:tgtEl>
                                          <p:spTgt spid="3">
                                            <p:txEl>
                                              <p:pRg st="2" end="2"/>
                                            </p:txEl>
                                          </p:spTgt>
                                        </p:tgtEl>
                                      </p:cBhvr>
                                    </p:animEffect>
                                  </p:childTnLst>
                                </p:cTn>
                              </p:par>
                              <p:par>
                                <p:cTn id="19" presetID="21" presetClass="entr" presetSubtype="4" fill="hold" grpId="0" nodeType="with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4)">
                                      <p:cBhvr>
                                        <p:cTn id="21" dur="2000"/>
                                        <p:tgtEl>
                                          <p:spTgt spid="3">
                                            <p:txEl>
                                              <p:pRg st="3" end="3"/>
                                            </p:txEl>
                                          </p:spTgt>
                                        </p:tgtEl>
                                      </p:cBhvr>
                                    </p:animEffect>
                                  </p:childTnLst>
                                </p:cTn>
                              </p:par>
                              <p:par>
                                <p:cTn id="22" presetID="21" presetClass="entr" presetSubtype="4" fill="hold" grpId="0" nodeType="with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4)">
                                      <p:cBhvr>
                                        <p:cTn id="24" dur="2000"/>
                                        <p:tgtEl>
                                          <p:spTgt spid="3">
                                            <p:txEl>
                                              <p:pRg st="4" end="4"/>
                                            </p:txEl>
                                          </p:spTgt>
                                        </p:tgtEl>
                                      </p:cBhvr>
                                    </p:animEffect>
                                  </p:childTnLst>
                                </p:cTn>
                              </p:par>
                              <p:par>
                                <p:cTn id="25" presetID="21" presetClass="entr" presetSubtype="4" fill="hold" grpId="0" nodeType="with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4)">
                                      <p:cBhvr>
                                        <p:cTn id="27" dur="2000"/>
                                        <p:tgtEl>
                                          <p:spTgt spid="3">
                                            <p:txEl>
                                              <p:pRg st="5" end="5"/>
                                            </p:txEl>
                                          </p:spTgt>
                                        </p:tgtEl>
                                      </p:cBhvr>
                                    </p:animEffect>
                                  </p:childTnLst>
                                </p:cTn>
                              </p:par>
                              <p:par>
                                <p:cTn id="28" presetID="21" presetClass="entr" presetSubtype="4" fill="hold" grpId="0" nodeType="withEffect">
                                  <p:stCondLst>
                                    <p:cond delay="50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heel(4)">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dirty="0" smtClean="0"/>
              <a:t>1 </a:t>
            </a:r>
            <a:r>
              <a:rPr lang="el-GR" dirty="0" smtClean="0"/>
              <a:t>Σωματικός εκφοβισμός</a:t>
            </a:r>
            <a:endParaRPr lang="el-GR" dirty="0"/>
          </a:p>
        </p:txBody>
      </p:sp>
      <p:sp>
        <p:nvSpPr>
          <p:cNvPr id="3" name="2 - Θέση περιεχομένου"/>
          <p:cNvSpPr>
            <a:spLocks noGrp="1"/>
          </p:cNvSpPr>
          <p:nvPr>
            <p:ph idx="1"/>
          </p:nvPr>
        </p:nvSpPr>
        <p:spPr/>
        <p:txBody>
          <a:bodyPr>
            <a:normAutofit lnSpcReduction="10000"/>
          </a:bodyPr>
          <a:lstStyle/>
          <a:p>
            <a:pPr marL="0" indent="0">
              <a:buNone/>
            </a:pPr>
            <a:r>
              <a:rPr lang="el-GR" b="1" u="sng" dirty="0" smtClean="0">
                <a:latin typeface="Constantia" pitchFamily="18" charset="0"/>
              </a:rPr>
              <a:t>Σημείωση:</a:t>
            </a:r>
            <a:endParaRPr lang="el-GR" dirty="0" smtClean="0">
              <a:latin typeface="Constantia" pitchFamily="18" charset="0"/>
            </a:endParaRPr>
          </a:p>
          <a:p>
            <a:pPr marL="0" indent="0">
              <a:buNone/>
            </a:pPr>
            <a:r>
              <a:rPr lang="el-GR" dirty="0" smtClean="0">
                <a:latin typeface="Constantia" pitchFamily="18" charset="0"/>
              </a:rPr>
              <a:t>Οι μαθητές μέσα στο σχολικό περιβάλλον αποφεύγουν συνήθως την άσκηση της σωματικής βίας εκτός κι αν αυτή συμβεί όταν δεν υποπέσει στην αντίληψη κάποιου καθηγητή. Ένα σπρώξιμο ή μια χειρονομία είναι αρκετή για να αρχίσει ένας ξυλοδαρμός που κάποιες φορές έχει δυσάρεστα αποτελέσματα όπως ένας σοβαρός τραυματισμός. Τα άτομα που ασκούν σωματική βία θεωρούν τον εαυτό τους «νταή» και «μάγκα».</a:t>
            </a:r>
          </a:p>
          <a:p>
            <a:endParaRPr lang="el-GR" dirty="0" smtClean="0">
              <a:latin typeface="Constantia" pitchFamily="18" charset="0"/>
            </a:endParaRPr>
          </a:p>
          <a:p>
            <a:endParaRPr lang="el-GR" dirty="0">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500"/>
                            </p:stCondLst>
                            <p:childTnLst>
                              <p:par>
                                <p:cTn id="9" presetID="21" presetClass="entr" presetSubtype="4"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mages.jpg"/>
          <p:cNvPicPr>
            <a:picLocks noChangeAspect="1"/>
          </p:cNvPicPr>
          <p:nvPr/>
        </p:nvPicPr>
        <p:blipFill>
          <a:blip r:embed="rId2" cstate="print"/>
          <a:stretch>
            <a:fillRect/>
          </a:stretch>
        </p:blipFill>
        <p:spPr>
          <a:xfrm>
            <a:off x="-5892" y="0"/>
            <a:ext cx="9149892" cy="7029400"/>
          </a:xfrm>
          <a:prstGeom prst="rect">
            <a:avLst/>
          </a:prstGeom>
        </p:spPr>
      </p:pic>
    </p:spTree>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2.2 </a:t>
            </a:r>
            <a:r>
              <a:rPr lang="el-GR" dirty="0" smtClean="0"/>
              <a:t>Συναισθηματικός εκφοβισμός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latin typeface="Constantia" pitchFamily="18" charset="0"/>
              </a:rPr>
              <a:t>Συναισθηματική θεωρείται κάθε μορφή εκφοβισμού, που προκαλεί βλάβες στην ψυχή ενός θύματος ή / και στην συναισθηματική ισορροπία του.</a:t>
            </a:r>
          </a:p>
          <a:p>
            <a:r>
              <a:rPr lang="el-GR" b="1" dirty="0" smtClean="0">
                <a:latin typeface="Constantia" pitchFamily="18" charset="0"/>
              </a:rPr>
              <a:t>Παραδείγματα συναισθηματικού εκφοβισμού:</a:t>
            </a:r>
          </a:p>
          <a:p>
            <a:pPr marL="802800" lvl="1" indent="-392400">
              <a:buClrTx/>
              <a:buFont typeface="Wingdings" pitchFamily="2" charset="2"/>
              <a:buChar char="Ø"/>
            </a:pPr>
            <a:r>
              <a:rPr lang="el-GR" dirty="0" smtClean="0">
                <a:solidFill>
                  <a:schemeClr val="tx1"/>
                </a:solidFill>
                <a:latin typeface="Constantia" pitchFamily="18" charset="0"/>
              </a:rPr>
              <a:t>Διάδοση ψεύτικων φημών </a:t>
            </a:r>
          </a:p>
          <a:p>
            <a:pPr marL="802800" lvl="1" indent="-392400">
              <a:buClrTx/>
              <a:buFont typeface="Wingdings" pitchFamily="2" charset="2"/>
              <a:buChar char="Ø"/>
            </a:pPr>
            <a:r>
              <a:rPr lang="el-GR" dirty="0" smtClean="0">
                <a:solidFill>
                  <a:schemeClr val="tx1"/>
                </a:solidFill>
                <a:latin typeface="Constantia" pitchFamily="18" charset="0"/>
              </a:rPr>
              <a:t>Αποκλεισμός ανθρώπων από ένα συγκεκριμένο γκρουπ/παρέα </a:t>
            </a:r>
          </a:p>
          <a:p>
            <a:pPr marL="802800" lvl="1" indent="-392400">
              <a:buClrTx/>
              <a:buFont typeface="Wingdings" pitchFamily="2" charset="2"/>
              <a:buChar char="Ø"/>
            </a:pPr>
            <a:r>
              <a:rPr lang="el-GR" dirty="0" smtClean="0">
                <a:solidFill>
                  <a:schemeClr val="tx1"/>
                </a:solidFill>
                <a:latin typeface="Constantia" pitchFamily="18" charset="0"/>
              </a:rPr>
              <a:t>Προκλητική λεκτική συμπεριφορά </a:t>
            </a:r>
          </a:p>
          <a:p>
            <a:pPr marL="802800" lvl="1" indent="-392400">
              <a:buClrTx/>
              <a:buFont typeface="Wingdings" pitchFamily="2" charset="2"/>
              <a:buChar char="Ø"/>
            </a:pPr>
            <a:r>
              <a:rPr lang="el-GR" dirty="0" smtClean="0">
                <a:solidFill>
                  <a:schemeClr val="tx1"/>
                </a:solidFill>
                <a:latin typeface="Constantia" pitchFamily="18" charset="0"/>
              </a:rPr>
              <a:t>Εμπαιγμός (=κοροϊδία)</a:t>
            </a:r>
          </a:p>
          <a:p>
            <a:pPr marL="802800" lvl="1" indent="-392400">
              <a:buClrTx/>
              <a:buFont typeface="Wingdings" pitchFamily="2" charset="2"/>
              <a:buChar char="Ø"/>
            </a:pPr>
            <a:r>
              <a:rPr lang="el-GR" dirty="0" smtClean="0">
                <a:solidFill>
                  <a:schemeClr val="tx1"/>
                </a:solidFill>
                <a:latin typeface="Constantia" pitchFamily="18" charset="0"/>
              </a:rPr>
              <a:t>Υποτίμηση, ενόχληση και περιθωριοποίηση</a:t>
            </a:r>
          </a:p>
          <a:p>
            <a:endParaRPr lang="el-GR" sz="2500" b="1" dirty="0" smtClean="0">
              <a:latin typeface="Constantia" pitchFamily="18" charset="0"/>
            </a:endParaRPr>
          </a:p>
          <a:p>
            <a:endParaRPr lang="el-GR" dirty="0" smtClean="0">
              <a:latin typeface="Constantia" pitchFamily="18" charset="0"/>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500"/>
                            </p:stCondLst>
                            <p:childTnLst>
                              <p:par>
                                <p:cTn id="12" presetID="23" presetClass="entr" presetSubtype="16"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4000"/>
                            </p:stCondLst>
                            <p:childTnLst>
                              <p:par>
                                <p:cTn id="17" presetID="23" presetClass="entr" presetSubtype="16" fill="hold" grpId="0" nodeType="after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5500"/>
                            </p:stCondLst>
                            <p:childTnLst>
                              <p:par>
                                <p:cTn id="22" presetID="23" presetClass="entr" presetSubtype="16" fill="hold" grpId="0" nodeType="afterEffect">
                                  <p:stCondLst>
                                    <p:cond delay="50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7000"/>
                            </p:stCondLst>
                            <p:childTnLst>
                              <p:par>
                                <p:cTn id="27" presetID="23" presetClass="entr" presetSubtype="16" fill="hold" grpId="0" nodeType="afterEffect">
                                  <p:stCondLst>
                                    <p:cond delay="50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1" fill="hold">
                            <p:stCondLst>
                              <p:cond delay="8500"/>
                            </p:stCondLst>
                            <p:childTnLst>
                              <p:par>
                                <p:cTn id="32" presetID="23" presetClass="entr" presetSubtype="16" fill="hold" grpId="0" nodeType="afterEffect">
                                  <p:stCondLst>
                                    <p:cond delay="50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6" fill="hold">
                            <p:stCondLst>
                              <p:cond delay="10000"/>
                            </p:stCondLst>
                            <p:childTnLst>
                              <p:par>
                                <p:cTn id="37" presetID="23" presetClass="entr" presetSubtype="16" fill="hold" grpId="0" nodeType="afterEffect">
                                  <p:stCondLst>
                                    <p:cond delay="50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41" fill="hold">
                            <p:stCondLst>
                              <p:cond delay="11500"/>
                            </p:stCondLst>
                            <p:childTnLst>
                              <p:par>
                                <p:cTn id="42" presetID="23" presetClass="entr" presetSubtype="16" fill="hold" grpId="0" nodeType="afterEffect">
                                  <p:stCondLst>
                                    <p:cond delay="50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206</TotalTime>
  <Words>2661</Words>
  <Application>Microsoft Office PowerPoint</Application>
  <PresentationFormat>Προβολή στην οθόνη (4:3)</PresentationFormat>
  <Paragraphs>140</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Αστικό</vt:lpstr>
      <vt:lpstr>Σχολικός Εκφοβισμός: Μορφές – Θύτες – Θύματα</vt:lpstr>
      <vt:lpstr>Περιεχόμενα</vt:lpstr>
      <vt:lpstr>1. Εισαγωγή</vt:lpstr>
      <vt:lpstr>1. Εισαγωγή</vt:lpstr>
      <vt:lpstr>Διαφάνεια 5</vt:lpstr>
      <vt:lpstr>2.1 Σωματικός εκφοβισμός</vt:lpstr>
      <vt:lpstr>2.1 Σωματικός εκφοβισμός</vt:lpstr>
      <vt:lpstr>Διαφάνεια 8</vt:lpstr>
      <vt:lpstr>2.2 Συναισθηματικός εκφοβισμός</vt:lpstr>
      <vt:lpstr>2.3 Λεκτικός εκφοβισμός</vt:lpstr>
      <vt:lpstr>2.3 Λεκτικός εκφοβισμός</vt:lpstr>
      <vt:lpstr>2.3 Λεκτικός εκφοβισμός</vt:lpstr>
      <vt:lpstr>Διαφάνεια 13</vt:lpstr>
      <vt:lpstr>2.4 Εκφοβισμός μέσω διαδικτύου (cyberbullying)</vt:lpstr>
      <vt:lpstr>2.4 Εκφοβισμός μέσω διαδικτύου (cyberbullying)</vt:lpstr>
      <vt:lpstr>Διαφάνεια 16</vt:lpstr>
      <vt:lpstr>Διαφάνεια 17</vt:lpstr>
      <vt:lpstr>2.5 Εκφοβισμός λόγω προκατάληψης (Prejudicial bullying)</vt:lpstr>
      <vt:lpstr>2.5 Εκφοβισμός λόγω προκατάληψης (Prejudicial bullying)</vt:lpstr>
      <vt:lpstr>3.1 Θύτες</vt:lpstr>
      <vt:lpstr>3.1 Θύτες</vt:lpstr>
      <vt:lpstr>3.1 Θύτες</vt:lpstr>
      <vt:lpstr>3.1 Θύτες</vt:lpstr>
      <vt:lpstr>3.1 Θύτες</vt:lpstr>
      <vt:lpstr>3.1 Θύτες</vt:lpstr>
      <vt:lpstr>Διαφάνεια 26</vt:lpstr>
      <vt:lpstr>3.2 Θύματα</vt:lpstr>
      <vt:lpstr>3.2 Θύματα</vt:lpstr>
      <vt:lpstr>3.2 Θύματα</vt:lpstr>
      <vt:lpstr>3.2 Θύματα</vt:lpstr>
      <vt:lpstr>3.2 Θύματα</vt:lpstr>
      <vt:lpstr>3.2 Θύματα</vt:lpstr>
      <vt:lpstr>3.2 Θύματα</vt:lpstr>
      <vt:lpstr>Διαφάνεια 34</vt:lpstr>
      <vt:lpstr>3.3 Αυτόπτες μάρτυρες</vt:lpstr>
      <vt:lpstr>3.3 Αυτόπτες μάρτυρες</vt:lpstr>
      <vt:lpstr>3.3 Αυτόπτες μάρτυρες</vt:lpstr>
      <vt:lpstr>3.3 Αυτόπτες μάρτυρες</vt:lpstr>
      <vt:lpstr>3.3 Αυτόπτες μάρτυρες</vt:lpstr>
      <vt:lpstr>Διαφάνεια 40</vt:lpstr>
      <vt:lpstr>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dc:title>
  <dc:creator>user</dc:creator>
  <cp:lastModifiedBy>user</cp:lastModifiedBy>
  <cp:revision>68</cp:revision>
  <dcterms:created xsi:type="dcterms:W3CDTF">2016-04-10T17:06:33Z</dcterms:created>
  <dcterms:modified xsi:type="dcterms:W3CDTF">2016-04-10T20:33:20Z</dcterms:modified>
</cp:coreProperties>
</file>