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76" r:id="rId23"/>
    <p:sldId id="277" r:id="rId24"/>
    <p:sldId id="278" r:id="rId25"/>
    <p:sldId id="279" r:id="rId26"/>
    <p:sldId id="280" r:id="rId27"/>
    <p:sldId id="282" r:id="rId28"/>
    <p:sldId id="283" r:id="rId29"/>
    <p:sldId id="284" r:id="rId30"/>
    <p:sldId id="285" r:id="rId31"/>
    <p:sldId id="286" r:id="rId32"/>
    <p:sldId id="287" r:id="rId33"/>
    <p:sldId id="300" r:id="rId34"/>
    <p:sldId id="288" r:id="rId35"/>
    <p:sldId id="293" r:id="rId36"/>
    <p:sldId id="289" r:id="rId37"/>
    <p:sldId id="301" r:id="rId38"/>
    <p:sldId id="295" r:id="rId39"/>
    <p:sldId id="302" r:id="rId40"/>
    <p:sldId id="296" r:id="rId41"/>
    <p:sldId id="303" r:id="rId42"/>
    <p:sldId id="297" r:id="rId43"/>
    <p:sldId id="298" r:id="rId44"/>
    <p:sldId id="299" r:id="rId45"/>
    <p:sldId id="304" r:id="rId46"/>
    <p:sldId id="305"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7" autoAdjust="0"/>
    <p:restoredTop sz="94660"/>
  </p:normalViewPr>
  <p:slideViewPr>
    <p:cSldViewPr snapToGrid="0">
      <p:cViewPr varScale="1">
        <p:scale>
          <a:sx n="74" d="100"/>
          <a:sy n="74" d="100"/>
        </p:scale>
        <p:origin x="4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4520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E9996C2-7EDB-45BB-A767-7CE2A5288E20}" type="datetimeFigureOut">
              <a:rPr lang="el-GR" smtClean="0"/>
              <a:t>17/1/2016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47795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0197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993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384269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40418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376964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0221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42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127950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1745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E9996C2-7EDB-45BB-A767-7CE2A5288E20}" type="datetimeFigureOut">
              <a:rPr lang="el-GR" smtClean="0"/>
              <a:t>17/1/2016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78217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E9996C2-7EDB-45BB-A767-7CE2A5288E20}" type="datetimeFigureOut">
              <a:rPr lang="el-GR" smtClean="0"/>
              <a:t>17/1/2016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5154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33620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5393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1E9996C2-7EDB-45BB-A767-7CE2A5288E20}" type="datetimeFigureOut">
              <a:rPr lang="el-GR" smtClean="0"/>
              <a:t>17/1/2016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8266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E9996C2-7EDB-45BB-A767-7CE2A5288E20}" type="datetimeFigureOut">
              <a:rPr lang="el-GR" smtClean="0"/>
              <a:t>17/1/2016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C868CF-ACC4-49C1-B2AC-508B66A7E3D8}" type="slidenum">
              <a:rPr lang="el-GR" smtClean="0"/>
              <a:t>‹#›</a:t>
            </a:fld>
            <a:endParaRPr lang="el-GR"/>
          </a:p>
        </p:txBody>
      </p:sp>
    </p:spTree>
    <p:extLst>
      <p:ext uri="{BB962C8B-B14F-4D97-AF65-F5344CB8AC3E}">
        <p14:creationId xmlns:p14="http://schemas.microsoft.com/office/powerpoint/2010/main" val="20628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9996C2-7EDB-45BB-A767-7CE2A5288E20}" type="datetimeFigureOut">
              <a:rPr lang="el-GR" smtClean="0"/>
              <a:t>17/1/2016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C868CF-ACC4-49C1-B2AC-508B66A7E3D8}" type="slidenum">
              <a:rPr lang="el-GR" smtClean="0"/>
              <a:t>‹#›</a:t>
            </a:fld>
            <a:endParaRPr lang="el-GR"/>
          </a:p>
        </p:txBody>
      </p:sp>
    </p:spTree>
    <p:extLst>
      <p:ext uri="{BB962C8B-B14F-4D97-AF65-F5344CB8AC3E}">
        <p14:creationId xmlns:p14="http://schemas.microsoft.com/office/powerpoint/2010/main" val="345569112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smtClean="0"/>
              <a:t>``</a:t>
            </a:r>
            <a:r>
              <a:rPr lang="el-GR" dirty="0" smtClean="0"/>
              <a:t>ΡΑΤΣΙΣΜΟΣ ΠΡΟΣΓΥΓΩΝ-ΜΕΤΑΝΑΣΤΩΝ΄΄</a:t>
            </a:r>
            <a:endParaRPr lang="el-GR" dirty="0"/>
          </a:p>
        </p:txBody>
      </p:sp>
    </p:spTree>
    <p:extLst>
      <p:ext uri="{BB962C8B-B14F-4D97-AF65-F5344CB8AC3E}">
        <p14:creationId xmlns:p14="http://schemas.microsoft.com/office/powerpoint/2010/main" val="331252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8309" y="283336"/>
            <a:ext cx="8946541" cy="2936383"/>
          </a:xfrm>
        </p:spPr>
        <p:txBody>
          <a:bodyPr/>
          <a:lstStyle/>
          <a:p>
            <a:r>
              <a:rPr lang="el-GR" b="1" dirty="0"/>
              <a:t>Για τις χώρες υποδοχής:</a:t>
            </a:r>
            <a:endParaRPr lang="el-GR" dirty="0"/>
          </a:p>
          <a:p>
            <a:pPr lvl="0"/>
            <a:r>
              <a:rPr lang="el-GR" b="1" dirty="0"/>
              <a:t>Οικονομική επιβάρυνση</a:t>
            </a:r>
            <a:r>
              <a:rPr lang="el-GR" dirty="0"/>
              <a:t> λόγω της παράνομης εισόδου μεταναστών  που δε μετέχουν στο σύστημα φορολόγησης.</a:t>
            </a:r>
          </a:p>
          <a:p>
            <a:pPr lvl="0"/>
            <a:r>
              <a:rPr lang="el-GR" b="1" dirty="0"/>
              <a:t>Υπονόμευση του δημοκρατικού πολιτεύματος</a:t>
            </a:r>
            <a:r>
              <a:rPr lang="el-GR" dirty="0"/>
              <a:t> με τη διαιώνιση των προκαταλήψεων, την ξενοφοβία και τις ρατσιστικές  εκδηλώσεις.</a:t>
            </a:r>
          </a:p>
          <a:p>
            <a:endParaRPr lang="el-GR" dirty="0"/>
          </a:p>
        </p:txBody>
      </p:sp>
    </p:spTree>
    <p:extLst>
      <p:ext uri="{BB962C8B-B14F-4D97-AF65-F5344CB8AC3E}">
        <p14:creationId xmlns:p14="http://schemas.microsoft.com/office/powerpoint/2010/main" val="122794624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4407" y="669703"/>
            <a:ext cx="8486416" cy="5525328"/>
          </a:xfrm>
        </p:spPr>
      </p:pic>
    </p:spTree>
    <p:extLst>
      <p:ext uri="{BB962C8B-B14F-4D97-AF65-F5344CB8AC3E}">
        <p14:creationId xmlns:p14="http://schemas.microsoft.com/office/powerpoint/2010/main" val="47177053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a:t>
            </a:r>
            <a:r>
              <a:rPr lang="el-GR" b="1" dirty="0" smtClean="0"/>
              <a:t>ΡΑΤΣΙΣΜΟΣ ΜΕΤΑΝΑΣΤΩΝ ΚΑΙ ΠΡΟΣΦΥΓΩΝ</a:t>
            </a:r>
            <a:endParaRPr lang="el-GR" dirty="0"/>
          </a:p>
        </p:txBody>
      </p:sp>
      <p:sp>
        <p:nvSpPr>
          <p:cNvPr id="3" name="Θέση περιεχομένου 2"/>
          <p:cNvSpPr>
            <a:spLocks noGrp="1"/>
          </p:cNvSpPr>
          <p:nvPr>
            <p:ph idx="1"/>
          </p:nvPr>
        </p:nvSpPr>
        <p:spPr/>
        <p:txBody>
          <a:bodyPr/>
          <a:lstStyle/>
          <a:p>
            <a:r>
              <a:rPr lang="el-GR" dirty="0" smtClean="0"/>
              <a:t>Ο </a:t>
            </a:r>
            <a:r>
              <a:rPr lang="el-GR" dirty="0"/>
              <a:t>ρατσισμός είναι ένα κοινωνικό φαινόμενο με μεγάλη ιστορία που αναβιώνει ακόμα στην εποχή μας. Πρόκειται για μια θεωρία που χωρίζει τους ανθρώπους σε ανώτερους και κατώτερους και πιστεύει ότι προορισμός των πρώτων είναι να κυριαρχήσουν πάνω στους  άλλους με τη χρήση βίας σωματικής , ψυχολογικής λεκτικής με σκοπό την περιθωριοποίηση των αδύναμων .</a:t>
            </a:r>
          </a:p>
        </p:txBody>
      </p:sp>
    </p:spTree>
    <p:extLst>
      <p:ext uri="{BB962C8B-B14F-4D97-AF65-F5344CB8AC3E}">
        <p14:creationId xmlns:p14="http://schemas.microsoft.com/office/powerpoint/2010/main" val="32421587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887" y="283334"/>
            <a:ext cx="8048780" cy="6138369"/>
          </a:xfrm>
        </p:spPr>
      </p:pic>
    </p:spTree>
    <p:extLst>
      <p:ext uri="{BB962C8B-B14F-4D97-AF65-F5344CB8AC3E}">
        <p14:creationId xmlns:p14="http://schemas.microsoft.com/office/powerpoint/2010/main" val="264023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ΜΟΡΦΕΣ ΡΑΤΣΙΣΜΟΥ </a:t>
            </a:r>
            <a:endParaRPr lang="el-GR" dirty="0"/>
          </a:p>
        </p:txBody>
      </p:sp>
      <p:sp>
        <p:nvSpPr>
          <p:cNvPr id="3" name="Θέση περιεχομένου 2"/>
          <p:cNvSpPr>
            <a:spLocks noGrp="1"/>
          </p:cNvSpPr>
          <p:nvPr>
            <p:ph idx="1"/>
          </p:nvPr>
        </p:nvSpPr>
        <p:spPr/>
        <p:txBody>
          <a:bodyPr/>
          <a:lstStyle/>
          <a:p>
            <a:pPr lvl="0"/>
            <a:r>
              <a:rPr lang="el-GR" b="1" dirty="0"/>
              <a:t>Φυλετικός  ρατσισμός</a:t>
            </a:r>
            <a:endParaRPr lang="el-GR" dirty="0"/>
          </a:p>
          <a:p>
            <a:pPr lvl="0"/>
            <a:r>
              <a:rPr lang="el-GR" b="1" dirty="0"/>
              <a:t>Κοινωνικός ρατσισμός</a:t>
            </a:r>
            <a:endParaRPr lang="el-GR" dirty="0"/>
          </a:p>
          <a:p>
            <a:pPr lvl="0"/>
            <a:r>
              <a:rPr lang="el-GR" b="1" dirty="0"/>
              <a:t>Πνευματικός ρατσισμός</a:t>
            </a:r>
            <a:endParaRPr lang="el-GR" dirty="0"/>
          </a:p>
          <a:p>
            <a:pPr lvl="0"/>
            <a:r>
              <a:rPr lang="el-GR" b="1" dirty="0"/>
              <a:t>Πολιτιστικός ρατσισμός</a:t>
            </a:r>
            <a:endParaRPr lang="el-GR" dirty="0"/>
          </a:p>
          <a:p>
            <a:pPr lvl="0"/>
            <a:r>
              <a:rPr lang="el-GR" b="1" dirty="0"/>
              <a:t>Θρησκευτικός ρατσισμός</a:t>
            </a:r>
            <a:endParaRPr lang="el-GR" dirty="0"/>
          </a:p>
          <a:p>
            <a:endParaRPr lang="el-GR" dirty="0"/>
          </a:p>
        </p:txBody>
      </p:sp>
    </p:spTree>
    <p:extLst>
      <p:ext uri="{BB962C8B-B14F-4D97-AF65-F5344CB8AC3E}">
        <p14:creationId xmlns:p14="http://schemas.microsoft.com/office/powerpoint/2010/main" val="91465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275" y="1226814"/>
            <a:ext cx="9900975" cy="3950493"/>
          </a:xfrm>
        </p:spPr>
      </p:pic>
    </p:spTree>
    <p:extLst>
      <p:ext uri="{BB962C8B-B14F-4D97-AF65-F5344CB8AC3E}">
        <p14:creationId xmlns:p14="http://schemas.microsoft.com/office/powerpoint/2010/main" val="344344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ΑΙΤΙΑ ΡΑΤΣΙΣΜΟΥ </a:t>
            </a:r>
            <a:endParaRPr lang="el-GR" dirty="0"/>
          </a:p>
        </p:txBody>
      </p:sp>
      <p:sp>
        <p:nvSpPr>
          <p:cNvPr id="3" name="Θέση περιεχομένου 2"/>
          <p:cNvSpPr>
            <a:spLocks noGrp="1"/>
          </p:cNvSpPr>
          <p:nvPr>
            <p:ph idx="1"/>
          </p:nvPr>
        </p:nvSpPr>
        <p:spPr>
          <a:xfrm>
            <a:off x="1103312" y="1378040"/>
            <a:ext cx="8946541" cy="5112912"/>
          </a:xfrm>
        </p:spPr>
        <p:txBody>
          <a:bodyPr>
            <a:normAutofit/>
          </a:bodyPr>
          <a:lstStyle/>
          <a:p>
            <a:pPr marL="0" indent="0">
              <a:buNone/>
            </a:pPr>
            <a:endParaRPr lang="el-GR" dirty="0"/>
          </a:p>
          <a:p>
            <a:pPr lvl="0"/>
            <a:r>
              <a:rPr lang="el-GR" b="1" dirty="0"/>
              <a:t>ΠΝΕΥΜΑΤΙΚΑ: </a:t>
            </a:r>
            <a:r>
              <a:rPr lang="el-GR" dirty="0"/>
              <a:t>Η αδιαφορία για πνευματική καλλιέργεια και μόρφωση ενισχύει την αμάθεια και οδηγεί σε πνευματική αποτελμάτωση.</a:t>
            </a:r>
          </a:p>
          <a:p>
            <a:pPr lvl="0"/>
            <a:r>
              <a:rPr lang="el-GR" b="1" dirty="0"/>
              <a:t>ΨΥΧΟΛΟΓΙΚΑ: </a:t>
            </a:r>
            <a:r>
              <a:rPr lang="el-GR" dirty="0"/>
              <a:t>Κάθε</a:t>
            </a:r>
            <a:r>
              <a:rPr lang="el-GR" b="1" dirty="0"/>
              <a:t> </a:t>
            </a:r>
            <a:r>
              <a:rPr lang="el-GR" dirty="0"/>
              <a:t>άνθρωπος και κάθε λαός θέλουν να γίνονται ή να φαίνονται ανώτεροι από κάποιους άλλους. Ο φόβος για το διαφορετικό και το άγνωστο ωθεί τον άνθρωπο να αποδέχεται το όμοιο και να απορρίπτει το διαφορετικό. </a:t>
            </a:r>
          </a:p>
          <a:p>
            <a:pPr lvl="0"/>
            <a:r>
              <a:rPr lang="el-GR" b="1" dirty="0"/>
              <a:t>ΚΟΙΝΩΝΙΚΟ-ΟΙΚΟΝΟΜΙΚΑ:  Οι </a:t>
            </a:r>
            <a:r>
              <a:rPr lang="el-GR" dirty="0"/>
              <a:t>διακρίσεις προέρχονται από προσπάθειες ορισμένων λαών ή ανθρώπων να εκμεταλλευτούν και να έχουν κοινωνικά και οικονομικά οφέλη σε βάρος κάποιων άλλων</a:t>
            </a:r>
            <a:r>
              <a:rPr lang="el-GR" dirty="0" smtClean="0"/>
              <a:t>.</a:t>
            </a:r>
            <a:endParaRPr lang="el-GR" dirty="0"/>
          </a:p>
        </p:txBody>
      </p:sp>
    </p:spTree>
    <p:extLst>
      <p:ext uri="{BB962C8B-B14F-4D97-AF65-F5344CB8AC3E}">
        <p14:creationId xmlns:p14="http://schemas.microsoft.com/office/powerpoint/2010/main" val="276321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r>
            <a:br>
              <a:rPr lang="el-GR" dirty="0"/>
            </a:b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427" y="1043869"/>
            <a:ext cx="7526377" cy="4777381"/>
          </a:xfrm>
        </p:spPr>
      </p:pic>
    </p:spTree>
    <p:extLst>
      <p:ext uri="{BB962C8B-B14F-4D97-AF65-F5344CB8AC3E}">
        <p14:creationId xmlns:p14="http://schemas.microsoft.com/office/powerpoint/2010/main" val="27832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84371" y="404422"/>
            <a:ext cx="8946541" cy="5081978"/>
          </a:xfrm>
        </p:spPr>
        <p:txBody>
          <a:bodyPr/>
          <a:lstStyle/>
          <a:p>
            <a:pPr lvl="0"/>
            <a:r>
              <a:rPr lang="el-GR" b="1" dirty="0" err="1"/>
              <a:t>ΕΘΝΙΚΙΣΤΙΚΑ:</a:t>
            </a:r>
            <a:r>
              <a:rPr lang="el-GR" dirty="0" err="1"/>
              <a:t>Κάθε</a:t>
            </a:r>
            <a:r>
              <a:rPr lang="el-GR" dirty="0"/>
              <a:t> έθνος για να ζήσει έχει ανάγκη από ορισμένα ιδανικά ή οράματα που συσπειρώνουν τους ομοεθνείς και ωθούνται σε κοινό αγώνα για την πραγματοποίησή τους. Υπερτιμούν τον εαυτό τους και υποτιμούν τους άλλους λαούς.</a:t>
            </a:r>
          </a:p>
          <a:p>
            <a:pPr lvl="0"/>
            <a:r>
              <a:rPr lang="el-GR" b="1" dirty="0"/>
              <a:t>ΘΡΗΣΚΕΥΤΙΚΑ:</a:t>
            </a:r>
            <a:r>
              <a:rPr lang="el-GR" dirty="0"/>
              <a:t>Ο θρησκευτικός προσηλυτισμός, οι θρησκευτικές προλήψεις αξιολογούν  τους αλλοεθνείς ως άπιστους και ειδωλολάτρες.</a:t>
            </a:r>
          </a:p>
          <a:p>
            <a:pPr lvl="0"/>
            <a:r>
              <a:rPr lang="el-GR" b="1" dirty="0"/>
              <a:t>ΚΡΙΣΗ ΗΘΙΚΩΝ ΑΞΙΩΝ:</a:t>
            </a:r>
            <a:r>
              <a:rPr lang="el-GR" dirty="0"/>
              <a:t> Ο σύγχρονος τρόπος ζωής απομακρύνει από το ανθρωπιστικό ιδεώδες, καλλιεργεί τον ατομικισμό  και την </a:t>
            </a:r>
            <a:r>
              <a:rPr lang="el-GR" b="1" dirty="0"/>
              <a:t>αδιαφορία για τον συνάνθρωπο, την ανηθικότητα. </a:t>
            </a:r>
            <a:endParaRPr lang="el-GR" dirty="0"/>
          </a:p>
          <a:p>
            <a:pPr marL="0" indent="0">
              <a:buNone/>
            </a:pPr>
            <a:endParaRPr lang="el-GR" dirty="0"/>
          </a:p>
          <a:p>
            <a:endParaRPr lang="el-GR" dirty="0"/>
          </a:p>
        </p:txBody>
      </p:sp>
    </p:spTree>
    <p:extLst>
      <p:ext uri="{BB962C8B-B14F-4D97-AF65-F5344CB8AC3E}">
        <p14:creationId xmlns:p14="http://schemas.microsoft.com/office/powerpoint/2010/main" val="117453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03" y="540913"/>
            <a:ext cx="5359893" cy="5359893"/>
          </a:xfrm>
        </p:spPr>
      </p:pic>
    </p:spTree>
    <p:extLst>
      <p:ext uri="{BB962C8B-B14F-4D97-AF65-F5344CB8AC3E}">
        <p14:creationId xmlns:p14="http://schemas.microsoft.com/office/powerpoint/2010/main" val="343330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ΔΙΑΦΟΡΑ ΑΝΑΜΕΣΑ ΣΕ …</a:t>
            </a:r>
          </a:p>
        </p:txBody>
      </p:sp>
      <p:sp>
        <p:nvSpPr>
          <p:cNvPr id="3" name="Θέση περιεχομένου 2"/>
          <p:cNvSpPr>
            <a:spLocks noGrp="1"/>
          </p:cNvSpPr>
          <p:nvPr>
            <p:ph idx="1"/>
          </p:nvPr>
        </p:nvSpPr>
        <p:spPr/>
        <p:txBody>
          <a:bodyPr/>
          <a:lstStyle/>
          <a:p>
            <a:r>
              <a:rPr lang="el-GR" dirty="0"/>
              <a:t>ΠΡΟΣΦΥΓΑΣ</a:t>
            </a:r>
          </a:p>
          <a:p>
            <a:r>
              <a:rPr lang="el-GR" dirty="0"/>
              <a:t>Πρόσωπο που εξαναγκάζεται σε φυγή </a:t>
            </a:r>
            <a:r>
              <a:rPr lang="el-GR" dirty="0" smtClean="0"/>
              <a:t>από </a:t>
            </a:r>
            <a:r>
              <a:rPr lang="el-GR" dirty="0"/>
              <a:t>το μόνιμο τόπο εγκατάστασης του.</a:t>
            </a:r>
          </a:p>
          <a:p>
            <a:endParaRPr lang="el-GR" dirty="0" smtClean="0"/>
          </a:p>
          <a:p>
            <a:endParaRPr lang="el-GR" dirty="0"/>
          </a:p>
          <a:p>
            <a:r>
              <a:rPr lang="el-GR" dirty="0"/>
              <a:t>ΜΕΤΑΝΑΣΤΗΣ</a:t>
            </a:r>
          </a:p>
          <a:p>
            <a:r>
              <a:rPr lang="el-GR" dirty="0"/>
              <a:t>Πρόσωπο που μεταναστεύει κυρίως για οικονομικούς λόγους. </a:t>
            </a:r>
          </a:p>
          <a:p>
            <a:endParaRPr lang="el-GR" dirty="0"/>
          </a:p>
        </p:txBody>
      </p:sp>
    </p:spTree>
    <p:extLst>
      <p:ext uri="{BB962C8B-B14F-4D97-AF65-F5344CB8AC3E}">
        <p14:creationId xmlns:p14="http://schemas.microsoft.com/office/powerpoint/2010/main" val="2340996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ΣΥΝΕΠΕΙΕΣ ΡΑΤΣΙΣΜΟΥ</a:t>
            </a:r>
            <a:r>
              <a:rPr lang="el-GR" dirty="0"/>
              <a:t/>
            </a:r>
            <a:br>
              <a:rPr lang="el-GR" dirty="0"/>
            </a:br>
            <a:endParaRPr lang="el-GR" dirty="0"/>
          </a:p>
        </p:txBody>
      </p:sp>
      <p:sp>
        <p:nvSpPr>
          <p:cNvPr id="3" name="Θέση περιεχομένου 2"/>
          <p:cNvSpPr>
            <a:spLocks noGrp="1"/>
          </p:cNvSpPr>
          <p:nvPr>
            <p:ph idx="1"/>
          </p:nvPr>
        </p:nvSpPr>
        <p:spPr/>
        <p:txBody>
          <a:bodyPr>
            <a:normAutofit/>
          </a:bodyPr>
          <a:lstStyle/>
          <a:p>
            <a:pPr marL="0" lvl="0" indent="0">
              <a:buNone/>
            </a:pPr>
            <a:r>
              <a:rPr lang="el-GR" b="1" i="1" u="sng" dirty="0"/>
              <a:t> ΣΤΟΝ ΠΝΕΥΜΑΤΙΚΟ ΤΟΜΕΑ:</a:t>
            </a:r>
            <a:endParaRPr lang="el-GR" b="1" i="1" u="sng" dirty="0" smtClean="0"/>
          </a:p>
          <a:p>
            <a:pPr lvl="0"/>
            <a:r>
              <a:rPr lang="el-GR" b="1" dirty="0" smtClean="0"/>
              <a:t>Πνευματική </a:t>
            </a:r>
            <a:r>
              <a:rPr lang="el-GR" b="1" dirty="0"/>
              <a:t>αλλοτρίωση</a:t>
            </a:r>
            <a:r>
              <a:rPr lang="el-GR" dirty="0"/>
              <a:t> που οδηγεί σε </a:t>
            </a:r>
            <a:r>
              <a:rPr lang="el-GR" b="1" dirty="0"/>
              <a:t>δογματισμό</a:t>
            </a:r>
            <a:r>
              <a:rPr lang="el-GR" dirty="0"/>
              <a:t> και </a:t>
            </a:r>
            <a:r>
              <a:rPr lang="el-GR" b="1" dirty="0"/>
              <a:t>απολυτότητα </a:t>
            </a:r>
            <a:r>
              <a:rPr lang="el-GR" dirty="0"/>
              <a:t>του τρόπου σκέψης και αντίληψης</a:t>
            </a:r>
            <a:r>
              <a:rPr lang="el-GR" dirty="0" smtClean="0"/>
              <a:t>.</a:t>
            </a:r>
            <a:r>
              <a:rPr lang="el-GR" dirty="0"/>
              <a:t> </a:t>
            </a:r>
          </a:p>
          <a:p>
            <a:pPr marL="0" indent="0">
              <a:buNone/>
            </a:pPr>
            <a:r>
              <a:rPr lang="el-GR" b="1" dirty="0"/>
              <a:t> </a:t>
            </a:r>
            <a:r>
              <a:rPr lang="el-GR" b="1" i="1" u="sng" dirty="0"/>
              <a:t>ΣΤΟΝ ΚΟΙΝΩΝΙΚΟ ΤΟΜΕΑ   :</a:t>
            </a:r>
          </a:p>
          <a:p>
            <a:pPr lvl="0"/>
            <a:r>
              <a:rPr lang="el-GR" dirty="0"/>
              <a:t>Καλλιεργεί</a:t>
            </a:r>
            <a:r>
              <a:rPr lang="el-GR" b="1" dirty="0"/>
              <a:t> πάθη, μίσος φανατισμό, περιφρόνηση</a:t>
            </a:r>
            <a:r>
              <a:rPr lang="el-GR" dirty="0"/>
              <a:t> που οδηγούν σε </a:t>
            </a:r>
            <a:r>
              <a:rPr lang="el-GR" b="1" dirty="0" err="1"/>
              <a:t>σποσταθεροποίηση</a:t>
            </a:r>
            <a:r>
              <a:rPr lang="el-GR" b="1" dirty="0"/>
              <a:t>.</a:t>
            </a:r>
            <a:endParaRPr lang="el-GR" dirty="0"/>
          </a:p>
          <a:p>
            <a:pPr lvl="0"/>
            <a:r>
              <a:rPr lang="el-GR" dirty="0"/>
              <a:t>Προκαλεί </a:t>
            </a:r>
            <a:r>
              <a:rPr lang="el-GR" b="1" dirty="0"/>
              <a:t>αδικίες </a:t>
            </a:r>
            <a:r>
              <a:rPr lang="el-GR" dirty="0"/>
              <a:t>και</a:t>
            </a:r>
            <a:r>
              <a:rPr lang="el-GR" b="1" dirty="0"/>
              <a:t> κοινωνικές ανισότητες.</a:t>
            </a:r>
            <a:endParaRPr lang="el-GR" dirty="0"/>
          </a:p>
          <a:p>
            <a:pPr lvl="0"/>
            <a:r>
              <a:rPr lang="el-GR" dirty="0"/>
              <a:t>Εμποδίζει τη </a:t>
            </a:r>
            <a:r>
              <a:rPr lang="el-GR" b="1" dirty="0"/>
              <a:t>συνεργασία </a:t>
            </a:r>
            <a:r>
              <a:rPr lang="el-GR" dirty="0"/>
              <a:t>και τη</a:t>
            </a:r>
            <a:r>
              <a:rPr lang="el-GR" b="1" dirty="0"/>
              <a:t> φιλία</a:t>
            </a:r>
            <a:r>
              <a:rPr lang="el-GR" dirty="0"/>
              <a:t> που είναι παράγοντες προόδου και δημιουργίας.</a:t>
            </a:r>
          </a:p>
        </p:txBody>
      </p:sp>
    </p:spTree>
    <p:extLst>
      <p:ext uri="{BB962C8B-B14F-4D97-AF65-F5344CB8AC3E}">
        <p14:creationId xmlns:p14="http://schemas.microsoft.com/office/powerpoint/2010/main" val="1796834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960877" cy="3966693"/>
          </a:xfrm>
        </p:spPr>
      </p:pic>
      <p:pic>
        <p:nvPicPr>
          <p:cNvPr id="3"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877" y="3314378"/>
            <a:ext cx="6327894" cy="3543621"/>
          </a:xfrm>
          <a:prstGeom prst="rect">
            <a:avLst/>
          </a:prstGeom>
        </p:spPr>
      </p:pic>
    </p:spTree>
    <p:extLst>
      <p:ext uri="{BB962C8B-B14F-4D97-AF65-F5344CB8AC3E}">
        <p14:creationId xmlns:p14="http://schemas.microsoft.com/office/powerpoint/2010/main" val="3636168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579550"/>
            <a:ext cx="8946541" cy="5668850"/>
          </a:xfrm>
        </p:spPr>
        <p:txBody>
          <a:bodyPr>
            <a:normAutofit fontScale="92500" lnSpcReduction="20000"/>
          </a:bodyPr>
          <a:lstStyle/>
          <a:p>
            <a:pPr marL="0" indent="0">
              <a:buNone/>
            </a:pPr>
            <a:r>
              <a:rPr lang="el-GR" b="1" i="1" u="sng" dirty="0"/>
              <a:t>ΣΤΟΝ ΗΘΙΚΟ-ΨΥΧΟΛΟΓΙΚΟ ΤΟΜΕΑ:</a:t>
            </a:r>
          </a:p>
          <a:p>
            <a:pPr lvl="0"/>
            <a:r>
              <a:rPr lang="el-GR" dirty="0"/>
              <a:t>Δημιουργεί </a:t>
            </a:r>
            <a:r>
              <a:rPr lang="el-GR" b="1" dirty="0" err="1"/>
              <a:t>προκαταλήψες</a:t>
            </a:r>
            <a:r>
              <a:rPr lang="el-GR" b="1" dirty="0"/>
              <a:t> και στερεότυπα</a:t>
            </a:r>
            <a:r>
              <a:rPr lang="el-GR" dirty="0"/>
              <a:t> που διαβρώνουν ηθικά την κοινωνία καθώς καλλιεργούν την εκμετάλλευση. </a:t>
            </a:r>
          </a:p>
          <a:p>
            <a:pPr lvl="0"/>
            <a:r>
              <a:rPr lang="el-GR" b="1" dirty="0"/>
              <a:t>Εξαχρειώνει ηθικά</a:t>
            </a:r>
            <a:r>
              <a:rPr lang="el-GR" dirty="0"/>
              <a:t> , οδηγεί  στην </a:t>
            </a:r>
            <a:r>
              <a:rPr lang="el-GR" b="1" dirty="0"/>
              <a:t>υποτίμηση της ανθρώπινης αξίας</a:t>
            </a:r>
            <a:r>
              <a:rPr lang="el-GR" dirty="0"/>
              <a:t>, </a:t>
            </a:r>
            <a:r>
              <a:rPr lang="el-GR" b="1" dirty="0"/>
              <a:t>παραβιάζει τα ανθρώπινα δικαιώματα, τις ατομικές ελευθερίες</a:t>
            </a:r>
            <a:r>
              <a:rPr lang="el-GR" dirty="0"/>
              <a:t>.  </a:t>
            </a:r>
          </a:p>
          <a:p>
            <a:pPr marL="0" indent="0">
              <a:buNone/>
            </a:pPr>
            <a:r>
              <a:rPr lang="el-GR" b="1" i="1" u="sng" dirty="0"/>
              <a:t> ΣΤΟΝ ΠΟΛΙΤΙΚΟ-ΟΙΚΟΝΟΜΙΚΟ ΤΟΜΕΑ: </a:t>
            </a:r>
          </a:p>
          <a:p>
            <a:pPr lvl="0"/>
            <a:r>
              <a:rPr lang="el-GR" b="1" dirty="0"/>
              <a:t>Υπονομεύει το δημοκρατικό πολίτευμα,</a:t>
            </a:r>
            <a:r>
              <a:rPr lang="el-GR" dirty="0"/>
              <a:t> προωθεί την </a:t>
            </a:r>
            <a:r>
              <a:rPr lang="el-GR" b="1" dirty="0"/>
              <a:t>κοινωνική ανισότητα</a:t>
            </a:r>
            <a:r>
              <a:rPr lang="el-GR" dirty="0"/>
              <a:t>, την </a:t>
            </a:r>
            <a:r>
              <a:rPr lang="el-GR" b="1" dirty="0"/>
              <a:t>έλλειψη ίσων ευκαιριών </a:t>
            </a:r>
            <a:r>
              <a:rPr lang="el-GR" dirty="0"/>
              <a:t>, υποβαθμίζεται η πολιτική ζωή του τόπου και η </a:t>
            </a:r>
            <a:r>
              <a:rPr lang="el-GR" b="1" dirty="0"/>
              <a:t>οικονομική εξέλιξη. </a:t>
            </a:r>
            <a:endParaRPr lang="el-GR" dirty="0"/>
          </a:p>
          <a:p>
            <a:pPr marL="0" indent="0">
              <a:buNone/>
            </a:pPr>
            <a:endParaRPr lang="el-GR" dirty="0"/>
          </a:p>
          <a:p>
            <a:pPr marL="0" indent="0">
              <a:buNone/>
            </a:pPr>
            <a:r>
              <a:rPr lang="el-GR" b="1" i="1" u="sng" dirty="0"/>
              <a:t>ΣΤΟΝ ΔΙΕΘΝΙΣΤΙΚΟ ΤΟΜΕΑ:</a:t>
            </a:r>
          </a:p>
          <a:p>
            <a:pPr lvl="0"/>
            <a:r>
              <a:rPr lang="el-GR" b="1" dirty="0"/>
              <a:t>Δηλητηριάζει τις σχέσεις των λαών</a:t>
            </a:r>
            <a:r>
              <a:rPr lang="el-GR" dirty="0"/>
              <a:t> και των ανθρώπων και η παγκόσμια ειρήνη καθίσταται επισφαλής.</a:t>
            </a:r>
          </a:p>
          <a:p>
            <a:pPr marL="0" indent="0">
              <a:buNone/>
            </a:pPr>
            <a:endParaRPr lang="el-GR" dirty="0"/>
          </a:p>
          <a:p>
            <a:pPr marL="0" indent="0">
              <a:buNone/>
            </a:pPr>
            <a:r>
              <a:rPr lang="el-GR" b="1" i="1" u="sng" dirty="0"/>
              <a:t>ΣΤΟΝ ΠΟΛΙΤΙΣΤΙΚΟ ΤΟΜΕΑ:</a:t>
            </a:r>
          </a:p>
          <a:p>
            <a:pPr lvl="0"/>
            <a:r>
              <a:rPr lang="el-GR" dirty="0"/>
              <a:t>Αναστέλλει τη </a:t>
            </a:r>
            <a:r>
              <a:rPr lang="el-GR" b="1" dirty="0"/>
              <a:t>γνήσια πνευματική και καλλιτεχνική δημιουργία</a:t>
            </a:r>
            <a:r>
              <a:rPr lang="el-GR" dirty="0"/>
              <a:t>. Η </a:t>
            </a:r>
            <a:r>
              <a:rPr lang="el-GR" b="1" dirty="0"/>
              <a:t>τέχνη υποβαθμίζεται</a:t>
            </a:r>
            <a:r>
              <a:rPr lang="el-GR" dirty="0"/>
              <a:t> γιατί απουσιάζει η πνευματική ελευθερία.</a:t>
            </a:r>
          </a:p>
          <a:p>
            <a:endParaRPr lang="el-GR" dirty="0"/>
          </a:p>
        </p:txBody>
      </p:sp>
    </p:spTree>
    <p:extLst>
      <p:ext uri="{BB962C8B-B14F-4D97-AF65-F5344CB8AC3E}">
        <p14:creationId xmlns:p14="http://schemas.microsoft.com/office/powerpoint/2010/main" val="6648673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928" y="1004552"/>
            <a:ext cx="7752619" cy="5159015"/>
          </a:xfrm>
        </p:spPr>
      </p:pic>
    </p:spTree>
    <p:extLst>
      <p:ext uri="{BB962C8B-B14F-4D97-AF65-F5344CB8AC3E}">
        <p14:creationId xmlns:p14="http://schemas.microsoft.com/office/powerpoint/2010/main" val="3434083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 ΕΞΑΛΕΙΨΗ </a:t>
            </a:r>
            <a:r>
              <a:rPr lang="el-GR" b="1" dirty="0"/>
              <a:t>ΤΟΥ ΡΑΤΣΙΣΜΟΥ</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i="1" u="sng" dirty="0"/>
              <a:t>Οικογένεια:</a:t>
            </a:r>
          </a:p>
          <a:p>
            <a:pPr lvl="0"/>
            <a:r>
              <a:rPr lang="el-GR" dirty="0"/>
              <a:t>Προώθηση αντιλήψεων που σχετίζονται με το σεβασμό στη διαφορετικότητα</a:t>
            </a:r>
            <a:r>
              <a:rPr lang="el-GR" dirty="0" smtClean="0"/>
              <a:t>.</a:t>
            </a:r>
            <a:r>
              <a:rPr lang="el-GR" b="1" dirty="0"/>
              <a:t> </a:t>
            </a:r>
            <a:endParaRPr lang="el-GR" dirty="0"/>
          </a:p>
          <a:p>
            <a:pPr marL="0" indent="0">
              <a:buNone/>
            </a:pPr>
            <a:r>
              <a:rPr lang="el-GR" i="1" u="sng" dirty="0"/>
              <a:t>Παιδεία-σχολείο: </a:t>
            </a:r>
          </a:p>
          <a:p>
            <a:pPr lvl="0"/>
            <a:r>
              <a:rPr lang="el-GR" dirty="0"/>
              <a:t>Ανάδειξη των αξιών που σήμερα εκτοπίζονται( </a:t>
            </a:r>
            <a:r>
              <a:rPr lang="el-GR" b="1" dirty="0"/>
              <a:t>αλληλεγγύη, ισοτιμία, συνεργασία φιλία ανθρωπιά).</a:t>
            </a:r>
            <a:endParaRPr lang="el-GR" dirty="0"/>
          </a:p>
          <a:p>
            <a:pPr lvl="0"/>
            <a:r>
              <a:rPr lang="el-GR" b="1" dirty="0"/>
              <a:t>Καλλιέργεια κριτικής σκέψης</a:t>
            </a:r>
            <a:endParaRPr lang="el-GR" dirty="0"/>
          </a:p>
          <a:p>
            <a:pPr lvl="0"/>
            <a:r>
              <a:rPr lang="el-GR" b="1" dirty="0"/>
              <a:t>Ανθρωπιστική παιδεία, καλλιέργεια φιλάνθρωπου πνεύματος</a:t>
            </a:r>
            <a:r>
              <a:rPr lang="el-GR" dirty="0"/>
              <a:t>, </a:t>
            </a:r>
            <a:r>
              <a:rPr lang="el-GR" b="1" dirty="0"/>
              <a:t>επαφή με τις τέχνες</a:t>
            </a:r>
            <a:r>
              <a:rPr lang="el-GR" dirty="0"/>
              <a:t> ενίσχυση και αναβάθμιση των πολιτιστικών δραστηριοτήτων.</a:t>
            </a:r>
          </a:p>
          <a:p>
            <a:pPr marL="0" indent="0">
              <a:buNone/>
            </a:pPr>
            <a:r>
              <a:rPr lang="el-GR" dirty="0"/>
              <a:t> </a:t>
            </a:r>
          </a:p>
          <a:p>
            <a:endParaRPr lang="el-GR" dirty="0"/>
          </a:p>
        </p:txBody>
      </p:sp>
    </p:spTree>
    <p:extLst>
      <p:ext uri="{BB962C8B-B14F-4D97-AF65-F5344CB8AC3E}">
        <p14:creationId xmlns:p14="http://schemas.microsoft.com/office/powerpoint/2010/main" val="1444164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136" y="886743"/>
            <a:ext cx="6606862" cy="5285489"/>
          </a:xfrm>
        </p:spPr>
      </p:pic>
    </p:spTree>
    <p:extLst>
      <p:ext uri="{BB962C8B-B14F-4D97-AF65-F5344CB8AC3E}">
        <p14:creationId xmlns:p14="http://schemas.microsoft.com/office/powerpoint/2010/main" val="126404013"/>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65430" y="533211"/>
            <a:ext cx="8946541" cy="5906226"/>
          </a:xfrm>
        </p:spPr>
        <p:txBody>
          <a:bodyPr>
            <a:normAutofit fontScale="92500" lnSpcReduction="20000"/>
          </a:bodyPr>
          <a:lstStyle/>
          <a:p>
            <a:pPr marL="0" indent="0">
              <a:buNone/>
            </a:pPr>
            <a:r>
              <a:rPr lang="el-GR" b="1" i="1" u="sng" dirty="0"/>
              <a:t>Μέσα μαζικής ενημέρωσης: </a:t>
            </a:r>
          </a:p>
          <a:p>
            <a:pPr lvl="0"/>
            <a:r>
              <a:rPr lang="el-GR" dirty="0"/>
              <a:t>Οι υπεύθυνοι των μέσων ενημέρωσης να προβάλλουν </a:t>
            </a:r>
            <a:r>
              <a:rPr lang="el-GR" b="1" dirty="0"/>
              <a:t>υγιή πρότυπα</a:t>
            </a:r>
            <a:r>
              <a:rPr lang="el-GR" dirty="0"/>
              <a:t> που προωθούν αξίες και ιδανικά, να παρέχουν </a:t>
            </a:r>
            <a:r>
              <a:rPr lang="el-GR" b="1" dirty="0"/>
              <a:t>αντικειμενική ενημέρωση.</a:t>
            </a:r>
            <a:endParaRPr lang="el-GR" dirty="0"/>
          </a:p>
          <a:p>
            <a:pPr lvl="0"/>
            <a:r>
              <a:rPr lang="el-GR" dirty="0"/>
              <a:t>Οι πνευματικοί άνθρωπο να αποτελέσουν </a:t>
            </a:r>
            <a:r>
              <a:rPr lang="el-GR" b="1" dirty="0"/>
              <a:t>πρότυπα συμμετοχής σε αντιρατσιστικές δράσεις . </a:t>
            </a:r>
            <a:endParaRPr lang="el-GR" dirty="0"/>
          </a:p>
          <a:p>
            <a:pPr lvl="0"/>
            <a:r>
              <a:rPr lang="el-GR" dirty="0"/>
              <a:t>Η πολιτεία θα πάρει μέτρα για την </a:t>
            </a:r>
            <a:r>
              <a:rPr lang="el-GR" b="1" dirty="0"/>
              <a:t>ομαλή ένταξη</a:t>
            </a:r>
            <a:r>
              <a:rPr lang="el-GR" dirty="0"/>
              <a:t> των ανθρώπων αυτών στο κοινωνικό σύνολο .</a:t>
            </a:r>
          </a:p>
          <a:p>
            <a:pPr marL="0" indent="0">
              <a:buNone/>
            </a:pPr>
            <a:r>
              <a:rPr lang="el-GR" b="1" i="1" u="sng" dirty="0"/>
              <a:t>Το άτομο:</a:t>
            </a:r>
          </a:p>
          <a:p>
            <a:pPr lvl="0"/>
            <a:r>
              <a:rPr lang="el-GR" dirty="0"/>
              <a:t>Ανάπτυξη του προβληματισμού και της  </a:t>
            </a:r>
            <a:r>
              <a:rPr lang="el-GR" b="1" dirty="0"/>
              <a:t>ορθολογιστικής σκέψης.</a:t>
            </a:r>
            <a:endParaRPr lang="el-GR" dirty="0"/>
          </a:p>
          <a:p>
            <a:pPr lvl="0"/>
            <a:r>
              <a:rPr lang="el-GR" dirty="0"/>
              <a:t>Καταπολέμηση των</a:t>
            </a:r>
            <a:r>
              <a:rPr lang="el-GR" b="1" dirty="0"/>
              <a:t> παθών του χαρακτήρα.</a:t>
            </a:r>
            <a:endParaRPr lang="el-GR" dirty="0"/>
          </a:p>
          <a:p>
            <a:pPr lvl="0"/>
            <a:r>
              <a:rPr lang="el-GR" dirty="0"/>
              <a:t>Ενίσχυση των</a:t>
            </a:r>
            <a:r>
              <a:rPr lang="el-GR" b="1" dirty="0"/>
              <a:t> ανθρωπιστικών του αρχών.</a:t>
            </a:r>
            <a:endParaRPr lang="el-GR" dirty="0"/>
          </a:p>
          <a:p>
            <a:pPr lvl="0"/>
            <a:r>
              <a:rPr lang="el-GR" dirty="0"/>
              <a:t>Φροντίδα της </a:t>
            </a:r>
            <a:r>
              <a:rPr lang="el-GR" b="1" dirty="0"/>
              <a:t>πνευματικής του ελευθερίας .</a:t>
            </a:r>
            <a:endParaRPr lang="el-GR" dirty="0"/>
          </a:p>
          <a:p>
            <a:pPr marL="0" indent="0">
              <a:buNone/>
            </a:pPr>
            <a:endParaRPr lang="el-GR" dirty="0"/>
          </a:p>
          <a:p>
            <a:pPr marL="0" indent="0">
              <a:buNone/>
            </a:pPr>
            <a:r>
              <a:rPr lang="el-GR" b="1" i="1" u="sng" dirty="0"/>
              <a:t>Διεθνής κοινότητα:</a:t>
            </a:r>
          </a:p>
          <a:p>
            <a:r>
              <a:rPr lang="el-GR" dirty="0"/>
              <a:t>Εκστρατείες </a:t>
            </a:r>
            <a:r>
              <a:rPr lang="el-GR" b="1" dirty="0"/>
              <a:t>ευαισθητοποίησης-αφύπνισης</a:t>
            </a:r>
            <a:r>
              <a:rPr lang="el-GR" dirty="0"/>
              <a:t> από διεθνείς οργανισμούς και οργανώσεις.</a:t>
            </a:r>
          </a:p>
          <a:p>
            <a:endParaRPr lang="el-GR" dirty="0"/>
          </a:p>
        </p:txBody>
      </p:sp>
    </p:spTree>
    <p:extLst>
      <p:ext uri="{BB962C8B-B14F-4D97-AF65-F5344CB8AC3E}">
        <p14:creationId xmlns:p14="http://schemas.microsoft.com/office/powerpoint/2010/main" val="4096043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74415" cy="3979572"/>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13" y="2356834"/>
            <a:ext cx="6009288" cy="4501166"/>
          </a:xfrm>
          <a:prstGeom prst="rect">
            <a:avLst/>
          </a:prstGeom>
        </p:spPr>
      </p:pic>
    </p:spTree>
    <p:extLst>
      <p:ext uri="{BB962C8B-B14F-4D97-AF65-F5344CB8AC3E}">
        <p14:creationId xmlns:p14="http://schemas.microsoft.com/office/powerpoint/2010/main" val="2346934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ΠΡΟΣΦΥΓΙΑ</a:t>
            </a:r>
            <a:endParaRPr lang="el-GR" dirty="0"/>
          </a:p>
        </p:txBody>
      </p:sp>
      <p:sp>
        <p:nvSpPr>
          <p:cNvPr id="3" name="Θέση περιεχομένου 2"/>
          <p:cNvSpPr>
            <a:spLocks noGrp="1"/>
          </p:cNvSpPr>
          <p:nvPr>
            <p:ph idx="1"/>
          </p:nvPr>
        </p:nvSpPr>
        <p:spPr/>
        <p:txBody>
          <a:bodyPr/>
          <a:lstStyle/>
          <a:p>
            <a:r>
              <a:rPr lang="el-GR" dirty="0" smtClean="0"/>
              <a:t> </a:t>
            </a:r>
            <a:r>
              <a:rPr lang="el-GR" dirty="0"/>
              <a:t>Ορισμός</a:t>
            </a:r>
          </a:p>
          <a:p>
            <a:pPr marL="0" indent="0">
              <a:buNone/>
            </a:pPr>
            <a:r>
              <a:rPr lang="el-GR" dirty="0"/>
              <a:t>Η κατάσταση στην οποία μεγάλος πληθυσμιακός αριθμός μετακινείται </a:t>
            </a:r>
            <a:r>
              <a:rPr lang="el-GR" dirty="0" smtClean="0"/>
              <a:t>μέσω εξαναγκασμού</a:t>
            </a:r>
            <a:r>
              <a:rPr lang="el-GR" dirty="0"/>
              <a:t>, εξαιτίας δημοσιονομικών και θρησκευτικών ιδεωδών.</a:t>
            </a:r>
          </a:p>
          <a:p>
            <a:endParaRPr lang="el-GR" dirty="0"/>
          </a:p>
        </p:txBody>
      </p:sp>
    </p:spTree>
    <p:extLst>
      <p:ext uri="{BB962C8B-B14F-4D97-AF65-F5344CB8AC3E}">
        <p14:creationId xmlns:p14="http://schemas.microsoft.com/office/powerpoint/2010/main" val="34725669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243" y="663586"/>
            <a:ext cx="8523853" cy="5312401"/>
          </a:xfrm>
        </p:spPr>
      </p:pic>
    </p:spTree>
    <p:extLst>
      <p:ext uri="{BB962C8B-B14F-4D97-AF65-F5344CB8AC3E}">
        <p14:creationId xmlns:p14="http://schemas.microsoft.com/office/powerpoint/2010/main" val="17274699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ΠΡΟΣΦΥΓΑΣ - ΜΕΤΑΝΑΣΤΗΣ</a:t>
            </a:r>
          </a:p>
        </p:txBody>
      </p:sp>
      <p:pic>
        <p:nvPicPr>
          <p:cNvPr id="4" name="Θέση περιεχομένου 3"/>
          <p:cNvPicPr>
            <a:picLocks noGrp="1" noChangeAspect="1"/>
          </p:cNvPicPr>
          <p:nvPr>
            <p:ph idx="1"/>
          </p:nvPr>
        </p:nvPicPr>
        <p:blipFill>
          <a:blip r:embed="rId2"/>
          <a:stretch>
            <a:fillRect/>
          </a:stretch>
        </p:blipFill>
        <p:spPr>
          <a:xfrm>
            <a:off x="401413" y="1620003"/>
            <a:ext cx="3452766" cy="4394429"/>
          </a:xfrm>
          <a:prstGeom prst="rect">
            <a:avLst/>
          </a:prstGeom>
        </p:spPr>
      </p:pic>
      <p:pic>
        <p:nvPicPr>
          <p:cNvPr id="5" name="Εικόνα 4"/>
          <p:cNvPicPr>
            <a:picLocks noChangeAspect="1"/>
          </p:cNvPicPr>
          <p:nvPr/>
        </p:nvPicPr>
        <p:blipFill>
          <a:blip r:embed="rId3"/>
          <a:stretch>
            <a:fillRect/>
          </a:stretch>
        </p:blipFill>
        <p:spPr>
          <a:xfrm>
            <a:off x="4451157" y="1620002"/>
            <a:ext cx="3392077" cy="4394429"/>
          </a:xfrm>
          <a:prstGeom prst="rect">
            <a:avLst/>
          </a:prstGeom>
        </p:spPr>
      </p:pic>
    </p:spTree>
    <p:extLst>
      <p:ext uri="{BB962C8B-B14F-4D97-AF65-F5344CB8AC3E}">
        <p14:creationId xmlns:p14="http://schemas.microsoft.com/office/powerpoint/2010/main" val="5107594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Αίτια προσφυγιάς</a:t>
            </a:r>
          </a:p>
        </p:txBody>
      </p:sp>
      <p:sp>
        <p:nvSpPr>
          <p:cNvPr id="3" name="Θέση περιεχομένου 2"/>
          <p:cNvSpPr>
            <a:spLocks noGrp="1"/>
          </p:cNvSpPr>
          <p:nvPr>
            <p:ph idx="1"/>
          </p:nvPr>
        </p:nvSpPr>
        <p:spPr>
          <a:xfrm>
            <a:off x="1103312" y="1326524"/>
            <a:ext cx="8946541" cy="4921875"/>
          </a:xfrm>
        </p:spPr>
        <p:txBody>
          <a:bodyPr>
            <a:normAutofit fontScale="92500" lnSpcReduction="10000"/>
          </a:bodyPr>
          <a:lstStyle/>
          <a:p>
            <a:r>
              <a:rPr lang="el-GR" dirty="0"/>
              <a:t>Οι λόγοι που γεννούν το φαινόμενο της προσφυγιάς είναι ποικίλοι κι εξαρτώνται από τις συνθήκες που επικρατούν κατά δεδομένη κάθε φορά χρονική περίοδο από τους τόπους της προγενέστερης διαμονής στους τόπους αποδημίας. Η προσφυγιά και η μετανάστευση θεωρούνται αλληλένδετες έννοιες. Για αυτόν ακριβώς τον λόγο οι αιτίες που προκαλούν και τα δύο φαινόμενα είναι ίδιες. Η μόνη διαφορά αφορά τις επιπτώσεις που δέχεται η ψυχοσύνθεση του ανθρώπου. Σαφώς τα αίτια είναι κυρίως οικονομικά και πολιτικά. Πολιτικά συμφέροντα, χώρες οι οποίες μπορούν εύκολα να εκμεταλλευτούν και φιλόδοξοι κυβερνήτες συντελούν σε τέτοιου είδους καταστάσεις. Ακόμη κοινωνικά αίτια όπως οι συνθήκες ζωής και διαβίωσης, και ο τρόπος ζωής των ανθρώπων ανάλογα με την εποχή τους. Επίσης υπάρχουν και θρησκευτικά αίτια που όπως είναι φανερό έχουν σχέση με την πίστη των ανθρώπων, την παραπλάνηση που μπορούν να δεχτούν ως προς όφελος προς την θρησκεία 8 τους αλλά και την ιδιοσυγκρασία τους. Τέλος αίτια μπορούν να θεωρηθούν τα φυσικά και οικολογικά, τα οποία έχουν σχέση με τις περιβαλλοντικές συνθήκες κάθε τόπου, όπως και τα ακραία καιρικά φαινόμενα (π.χ. σεισμοί, ηφαιστειακές εκρήξεις </a:t>
            </a:r>
            <a:r>
              <a:rPr lang="el-GR" dirty="0" err="1"/>
              <a:t>κλπ</a:t>
            </a:r>
            <a:r>
              <a:rPr lang="el-GR" dirty="0"/>
              <a:t>). </a:t>
            </a:r>
          </a:p>
        </p:txBody>
      </p:sp>
    </p:spTree>
    <p:extLst>
      <p:ext uri="{BB962C8B-B14F-4D97-AF65-F5344CB8AC3E}">
        <p14:creationId xmlns:p14="http://schemas.microsoft.com/office/powerpoint/2010/main" val="29966817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406" y="672766"/>
            <a:ext cx="7933386" cy="5279308"/>
          </a:xfrm>
        </p:spPr>
      </p:pic>
    </p:spTree>
    <p:extLst>
      <p:ext uri="{BB962C8B-B14F-4D97-AF65-F5344CB8AC3E}">
        <p14:creationId xmlns:p14="http://schemas.microsoft.com/office/powerpoint/2010/main" val="532425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Συνέπειες της προσφυγιάς</a:t>
            </a:r>
          </a:p>
        </p:txBody>
      </p:sp>
      <p:sp>
        <p:nvSpPr>
          <p:cNvPr id="3" name="Θέση περιεχομένου 2"/>
          <p:cNvSpPr>
            <a:spLocks noGrp="1"/>
          </p:cNvSpPr>
          <p:nvPr>
            <p:ph idx="1"/>
          </p:nvPr>
        </p:nvSpPr>
        <p:spPr/>
        <p:txBody>
          <a:bodyPr/>
          <a:lstStyle/>
          <a:p>
            <a:pPr marL="0" indent="0">
              <a:buNone/>
            </a:pPr>
            <a:r>
              <a:rPr lang="el-GR" b="1" i="1" u="sng" dirty="0"/>
              <a:t>1. Συνέπειες για τους πρόσφυγες Θετικές:  </a:t>
            </a:r>
            <a:endParaRPr lang="el-GR" b="1" i="1" u="sng" dirty="0" smtClean="0"/>
          </a:p>
          <a:p>
            <a:r>
              <a:rPr lang="el-GR" dirty="0" smtClean="0"/>
              <a:t> </a:t>
            </a:r>
            <a:r>
              <a:rPr lang="el-GR" dirty="0"/>
              <a:t>Εξασφαλίζουν την επιβίωση τους και καλύτερο επίπεδο ζωής από αυτό που τους πρόσφερε η χώρα τους, όταν καταλήγουν σε χώρες με υψηλό βιοτικό </a:t>
            </a:r>
            <a:r>
              <a:rPr lang="el-GR" dirty="0" smtClean="0"/>
              <a:t>επίπεδο.</a:t>
            </a:r>
          </a:p>
          <a:p>
            <a:r>
              <a:rPr lang="el-GR" dirty="0" smtClean="0"/>
              <a:t>Όσοι </a:t>
            </a:r>
            <a:r>
              <a:rPr lang="el-GR" dirty="0"/>
              <a:t>προέρχονται από καθημαγμένες από τον πόλεμο περιοχές, καταφέρνουν να αποφύγουν το θάνατο για τους ίδιους και τα παιδιά τους. </a:t>
            </a:r>
          </a:p>
          <a:p>
            <a:r>
              <a:rPr lang="el-GR" dirty="0" smtClean="0"/>
              <a:t>Βρίσκουν </a:t>
            </a:r>
            <a:r>
              <a:rPr lang="el-GR" dirty="0"/>
              <a:t>ασφάλεια στη χώρα που τους φιλοξενεί, αν διώκονταν στη χώρα τους για τις πολιτικές τους απόψεις. </a:t>
            </a:r>
          </a:p>
          <a:p>
            <a:r>
              <a:rPr lang="el-GR" dirty="0" smtClean="0"/>
              <a:t> </a:t>
            </a:r>
            <a:r>
              <a:rPr lang="el-GR" dirty="0"/>
              <a:t>Έχουν τη δυνατότητα να σπουδάσουν τα παιδιά τους. Τους παρέχουν περισσότερες ευκαιρίες και καλύτερο μέλλον. </a:t>
            </a:r>
          </a:p>
        </p:txBody>
      </p:sp>
    </p:spTree>
    <p:extLst>
      <p:ext uri="{BB962C8B-B14F-4D97-AF65-F5344CB8AC3E}">
        <p14:creationId xmlns:p14="http://schemas.microsoft.com/office/powerpoint/2010/main" val="10589725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998" y="598566"/>
            <a:ext cx="8352821" cy="4707530"/>
          </a:xfrm>
        </p:spPr>
      </p:pic>
    </p:spTree>
    <p:extLst>
      <p:ext uri="{BB962C8B-B14F-4D97-AF65-F5344CB8AC3E}">
        <p14:creationId xmlns:p14="http://schemas.microsoft.com/office/powerpoint/2010/main" val="1682369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1030310"/>
            <a:ext cx="8946541" cy="5218089"/>
          </a:xfrm>
        </p:spPr>
        <p:txBody>
          <a:bodyPr/>
          <a:lstStyle/>
          <a:p>
            <a:r>
              <a:rPr lang="el-GR" dirty="0"/>
              <a:t>Αρνητικές: </a:t>
            </a:r>
          </a:p>
          <a:p>
            <a:r>
              <a:rPr lang="el-GR" dirty="0" err="1" smtClean="0"/>
              <a:t>Aποτελούν</a:t>
            </a:r>
            <a:r>
              <a:rPr lang="el-GR" dirty="0" smtClean="0"/>
              <a:t> </a:t>
            </a:r>
            <a:r>
              <a:rPr lang="el-GR" dirty="0"/>
              <a:t>αντικείμενο οικονομικής εκμετάλλευσης από ανάλγητα άτομα κατά τη μεταφορά τους. </a:t>
            </a:r>
            <a:endParaRPr lang="el-GR" dirty="0" smtClean="0"/>
          </a:p>
          <a:p>
            <a:r>
              <a:rPr lang="el-GR" dirty="0" smtClean="0"/>
              <a:t>Ορισμένοι </a:t>
            </a:r>
            <a:r>
              <a:rPr lang="el-GR" dirty="0"/>
              <a:t>από αυτούς δεν κατορθώνουν ποτέ να φτάσουν στη χώρα της ‘επαγγελίας’ , αφού πεθαίνουν από τις κακουχίες (έλλειψη νερού και φαγητού, κόπωση, δυσμενείς καιρικές συνθήκες, ασθένειες, ναυάγια, ρίψη στη θάλασσα από τους δουλεμπόρους για να μη συλληφθούν οι ίδιοι). </a:t>
            </a:r>
            <a:endParaRPr lang="el-GR" dirty="0" smtClean="0"/>
          </a:p>
          <a:p>
            <a:r>
              <a:rPr lang="el-GR" dirty="0" smtClean="0"/>
              <a:t>Αρκετοί </a:t>
            </a:r>
            <a:r>
              <a:rPr lang="el-GR" dirty="0"/>
              <a:t>από αυτούς συλλαμβάνονται και προωθούνται πάλι στη χώρα τους ή ζουν υπό δύσκολες συνθήκες σε στρατόπεδα υποδοχής και συγκέντρωσης προσφύγων. </a:t>
            </a:r>
            <a:endParaRPr lang="el-GR" dirty="0" smtClean="0"/>
          </a:p>
          <a:p>
            <a:r>
              <a:rPr lang="el-GR" dirty="0" smtClean="0"/>
              <a:t>Τους </a:t>
            </a:r>
            <a:r>
              <a:rPr lang="el-GR" dirty="0"/>
              <a:t>εκμεταλλεύονται οικονομικά. Εργάζονται πολλές φορές σε σκληρές συνθήκες με χαμηλό ημερομίσθιο και ανασφάλιστοι. Ορισμένες φορές δεν έχουν πρόσβαση στο σύστημα υγείας και στερούνται την ιατροφαρμακευτική περίθαλψη</a:t>
            </a:r>
          </a:p>
        </p:txBody>
      </p:sp>
    </p:spTree>
    <p:extLst>
      <p:ext uri="{BB962C8B-B14F-4D97-AF65-F5344CB8AC3E}">
        <p14:creationId xmlns:p14="http://schemas.microsoft.com/office/powerpoint/2010/main" val="402334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94" y="379625"/>
            <a:ext cx="9208996" cy="5441625"/>
          </a:xfrm>
        </p:spPr>
      </p:pic>
    </p:spTree>
    <p:extLst>
      <p:ext uri="{BB962C8B-B14F-4D97-AF65-F5344CB8AC3E}">
        <p14:creationId xmlns:p14="http://schemas.microsoft.com/office/powerpoint/2010/main" val="2783086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1171978"/>
            <a:ext cx="8946541" cy="5241702"/>
          </a:xfrm>
        </p:spPr>
        <p:txBody>
          <a:bodyPr>
            <a:normAutofit/>
          </a:bodyPr>
          <a:lstStyle/>
          <a:p>
            <a:r>
              <a:rPr lang="el-GR" dirty="0" smtClean="0"/>
              <a:t>Αρκετές </a:t>
            </a:r>
            <a:r>
              <a:rPr lang="el-GR" dirty="0"/>
              <a:t>γυναίκες κακοποιούνται και υπό τη βία αναγκάζονται να εκδίδονται. Οδηγούνται στην πορνεία. </a:t>
            </a:r>
            <a:endParaRPr lang="el-GR" dirty="0" smtClean="0"/>
          </a:p>
          <a:p>
            <a:r>
              <a:rPr lang="el-GR" dirty="0" smtClean="0"/>
              <a:t>Στην </a:t>
            </a:r>
            <a:r>
              <a:rPr lang="el-GR" dirty="0"/>
              <a:t>ξένη χώρα ζουν συχνά σε καθεστώς παρανομίας και </a:t>
            </a:r>
            <a:r>
              <a:rPr lang="el-GR" dirty="0" err="1"/>
              <a:t>γι’αυτό</a:t>
            </a:r>
            <a:r>
              <a:rPr lang="el-GR" dirty="0"/>
              <a:t> βιώνουν διαρκώς το φόβο μήπως συλληφθούν. </a:t>
            </a:r>
          </a:p>
          <a:p>
            <a:r>
              <a:rPr lang="el-GR" dirty="0" smtClean="0"/>
              <a:t>Ζουν </a:t>
            </a:r>
            <a:r>
              <a:rPr lang="el-GR" dirty="0"/>
              <a:t>σε δύσκολες βιοτικές συνθήκες, αφού δεν έχουν τα οικονομικά μέσα (κατοικία, τροφή </a:t>
            </a:r>
            <a:r>
              <a:rPr lang="el-GR" dirty="0" err="1"/>
              <a:t>κ.α</a:t>
            </a:r>
            <a:r>
              <a:rPr lang="el-GR" dirty="0"/>
              <a:t>). </a:t>
            </a:r>
          </a:p>
          <a:p>
            <a:r>
              <a:rPr lang="el-GR" dirty="0" smtClean="0"/>
              <a:t>Είναι </a:t>
            </a:r>
            <a:r>
              <a:rPr lang="el-GR" dirty="0"/>
              <a:t>δύσκολο να προσαρμοστούν σε μια ξένη χώρα με εντελώς διαφορετική νοοτροπία και πολιτισμό. Έχουν και το πρόβλημα της συνεννόησης, αφού δεν γνωρίζουν τη γλώσσα. </a:t>
            </a:r>
            <a:endParaRPr lang="el-GR" dirty="0" smtClean="0"/>
          </a:p>
          <a:p>
            <a:r>
              <a:rPr lang="el-GR" dirty="0" smtClean="0"/>
              <a:t>Ζουν </a:t>
            </a:r>
            <a:r>
              <a:rPr lang="el-GR" dirty="0"/>
              <a:t>μακριά από την οικογένειά τους, τα αγαπημένα τους πρόσωπα και την πατρίδα τους. Αισθάνονται ξένοι. </a:t>
            </a:r>
          </a:p>
          <a:p>
            <a:r>
              <a:rPr lang="el-GR" dirty="0" smtClean="0"/>
              <a:t>Αντιμετωπίζουν </a:t>
            </a:r>
            <a:r>
              <a:rPr lang="el-GR" dirty="0"/>
              <a:t>πολλές φορές το ρατσισμό των ντόπιων. Δύσκολα αισθάνονται αποδεκτοί. Αντιμετωπίζονται υποτιμητικά και με καχυποψία.</a:t>
            </a:r>
          </a:p>
        </p:txBody>
      </p:sp>
    </p:spTree>
    <p:extLst>
      <p:ext uri="{BB962C8B-B14F-4D97-AF65-F5344CB8AC3E}">
        <p14:creationId xmlns:p14="http://schemas.microsoft.com/office/powerpoint/2010/main" val="2188688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555" y="596821"/>
            <a:ext cx="7845113" cy="5089482"/>
          </a:xfrm>
        </p:spPr>
      </p:pic>
    </p:spTree>
    <p:extLst>
      <p:ext uri="{BB962C8B-B14F-4D97-AF65-F5344CB8AC3E}">
        <p14:creationId xmlns:p14="http://schemas.microsoft.com/office/powerpoint/2010/main" val="4017789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Συνέπειες για τη χώρα προέλευσης Θετικές:</a:t>
            </a:r>
            <a:br>
              <a:rPr lang="el-GR" dirty="0"/>
            </a:br>
            <a:endParaRPr lang="el-GR" dirty="0"/>
          </a:p>
        </p:txBody>
      </p:sp>
      <p:sp>
        <p:nvSpPr>
          <p:cNvPr id="3" name="Θέση περιεχομένου 2"/>
          <p:cNvSpPr>
            <a:spLocks noGrp="1"/>
          </p:cNvSpPr>
          <p:nvPr>
            <p:ph idx="1"/>
          </p:nvPr>
        </p:nvSpPr>
        <p:spPr/>
        <p:txBody>
          <a:bodyPr/>
          <a:lstStyle/>
          <a:p>
            <a:r>
              <a:rPr lang="el-GR" dirty="0"/>
              <a:t>Οι μετανάστες στέλνουν στη χώρα τους πολύτιμο συνάλλαγμα. </a:t>
            </a:r>
            <a:endParaRPr lang="el-GR" dirty="0" smtClean="0"/>
          </a:p>
          <a:p>
            <a:r>
              <a:rPr lang="el-GR" dirty="0" smtClean="0"/>
              <a:t>Κάποιοι </a:t>
            </a:r>
            <a:r>
              <a:rPr lang="el-GR" dirty="0"/>
              <a:t>επιστρέφουν στη χώρα τους και αναπτύσσουν επιχειρηματική δραστηριότητα με τα χρήματα που έχουν συγκεντρώσει. </a:t>
            </a:r>
            <a:endParaRPr lang="el-GR" dirty="0" smtClean="0"/>
          </a:p>
          <a:p>
            <a:r>
              <a:rPr lang="el-GR" dirty="0" smtClean="0"/>
              <a:t>Μεταφέρουν </a:t>
            </a:r>
            <a:r>
              <a:rPr lang="el-GR" dirty="0"/>
              <a:t>στη χώρα τους θετικά στοιχεία από τον πολιτισμό της χώρας υποδοχής τους. </a:t>
            </a:r>
          </a:p>
          <a:p>
            <a:r>
              <a:rPr lang="el-GR" dirty="0" smtClean="0"/>
              <a:t>Δημιουργούν </a:t>
            </a:r>
            <a:r>
              <a:rPr lang="el-GR" dirty="0"/>
              <a:t>γέφυρες επικοινωνίας με τις νέες πατρίδες τους. </a:t>
            </a:r>
          </a:p>
        </p:txBody>
      </p:sp>
    </p:spTree>
    <p:extLst>
      <p:ext uri="{BB962C8B-B14F-4D97-AF65-F5344CB8AC3E}">
        <p14:creationId xmlns:p14="http://schemas.microsoft.com/office/powerpoint/2010/main" val="27505370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051" y="1019341"/>
            <a:ext cx="9041838" cy="5046607"/>
          </a:xfrm>
        </p:spPr>
      </p:pic>
    </p:spTree>
    <p:extLst>
      <p:ext uri="{BB962C8B-B14F-4D97-AF65-F5344CB8AC3E}">
        <p14:creationId xmlns:p14="http://schemas.microsoft.com/office/powerpoint/2010/main" val="2097607081"/>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METANA</a:t>
            </a:r>
            <a:r>
              <a:rPr lang="el-GR" dirty="0"/>
              <a:t>ΣΤΕΥΣΗ</a:t>
            </a:r>
          </a:p>
        </p:txBody>
      </p:sp>
      <p:sp>
        <p:nvSpPr>
          <p:cNvPr id="3" name="Θέση περιεχομένου 2"/>
          <p:cNvSpPr>
            <a:spLocks noGrp="1"/>
          </p:cNvSpPr>
          <p:nvPr>
            <p:ph idx="1"/>
          </p:nvPr>
        </p:nvSpPr>
        <p:spPr/>
        <p:txBody>
          <a:bodyPr/>
          <a:lstStyle/>
          <a:p>
            <a:pPr marL="0" indent="0">
              <a:buNone/>
            </a:pPr>
            <a:r>
              <a:rPr lang="el-GR" dirty="0"/>
              <a:t>Είναι η εγκατάλειψη μιας χώρας από ένα άτομο ή μια ομάδα και η εγκατάστασή του  σε άλλη χώρα, με σκοπό την εξεύρεση </a:t>
            </a:r>
            <a:r>
              <a:rPr lang="el-GR" dirty="0" err="1" smtClean="0"/>
              <a:t>εργασίας.Η</a:t>
            </a:r>
            <a:r>
              <a:rPr lang="el-GR" dirty="0" smtClean="0"/>
              <a:t> </a:t>
            </a:r>
            <a:r>
              <a:rPr lang="el-GR" dirty="0"/>
              <a:t>μετανάστευση είναι  ένα κοινωνικό φαινόμενο  διαχρονικό που έχει πλήξει πολλά έθνη. Κατά το παρελθόν πολλοί Έλληνες μετανάστευσαν σε χώρες της αναπτυγμένης Δύσης και σε άλλα κράτη λόγω δυσμενών  κοινωνικοπολιτικών συνθηκών .</a:t>
            </a:r>
          </a:p>
          <a:p>
            <a:endParaRPr lang="el-GR" dirty="0"/>
          </a:p>
        </p:txBody>
      </p:sp>
    </p:spTree>
    <p:extLst>
      <p:ext uri="{BB962C8B-B14F-4D97-AF65-F5344CB8AC3E}">
        <p14:creationId xmlns:p14="http://schemas.microsoft.com/office/powerpoint/2010/main" val="238609027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Αρνητικές</a:t>
            </a:r>
            <a:r>
              <a:rPr lang="el-GR" dirty="0" smtClean="0"/>
              <a:t>:</a:t>
            </a:r>
            <a:endParaRPr lang="el-GR" dirty="0"/>
          </a:p>
        </p:txBody>
      </p:sp>
      <p:sp>
        <p:nvSpPr>
          <p:cNvPr id="3" name="Θέση περιεχομένου 2"/>
          <p:cNvSpPr>
            <a:spLocks noGrp="1"/>
          </p:cNvSpPr>
          <p:nvPr>
            <p:ph idx="1"/>
          </p:nvPr>
        </p:nvSpPr>
        <p:spPr/>
        <p:txBody>
          <a:bodyPr/>
          <a:lstStyle/>
          <a:p>
            <a:r>
              <a:rPr lang="el-GR" dirty="0"/>
              <a:t>Χάνει ένα μέρος του εργατικού δυναμικού της και μάλιστα τους νέους που θα μπορούσαν να προσφέρουν στην ανάπτυξη της χώρας τους.  Ερημώνονται πληθυσμιακά ορισμένες περιοχές.</a:t>
            </a:r>
          </a:p>
        </p:txBody>
      </p:sp>
    </p:spTree>
    <p:extLst>
      <p:ext uri="{BB962C8B-B14F-4D97-AF65-F5344CB8AC3E}">
        <p14:creationId xmlns:p14="http://schemas.microsoft.com/office/powerpoint/2010/main" val="20429770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76" y="1198565"/>
            <a:ext cx="8371267" cy="4869002"/>
          </a:xfrm>
        </p:spPr>
      </p:pic>
    </p:spTree>
    <p:extLst>
      <p:ext uri="{BB962C8B-B14F-4D97-AF65-F5344CB8AC3E}">
        <p14:creationId xmlns:p14="http://schemas.microsoft.com/office/powerpoint/2010/main" val="1587791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Συνέπειες για τη χώρα στην οποία καταφεύγουν</a:t>
            </a:r>
          </a:p>
        </p:txBody>
      </p:sp>
      <p:sp>
        <p:nvSpPr>
          <p:cNvPr id="3" name="Θέση περιεχομένου 2"/>
          <p:cNvSpPr>
            <a:spLocks noGrp="1"/>
          </p:cNvSpPr>
          <p:nvPr>
            <p:ph idx="1"/>
          </p:nvPr>
        </p:nvSpPr>
        <p:spPr/>
        <p:txBody>
          <a:bodyPr>
            <a:normAutofit fontScale="92500" lnSpcReduction="10000"/>
          </a:bodyPr>
          <a:lstStyle/>
          <a:p>
            <a:r>
              <a:rPr lang="el-GR" dirty="0"/>
              <a:t>Θετικές: </a:t>
            </a:r>
            <a:endParaRPr lang="el-GR" dirty="0" smtClean="0"/>
          </a:p>
          <a:p>
            <a:r>
              <a:rPr lang="el-GR" dirty="0" smtClean="0"/>
              <a:t>Εξασφαλίζει </a:t>
            </a:r>
            <a:r>
              <a:rPr lang="el-GR" dirty="0"/>
              <a:t>φτηνά εργατικά χέρια. Πολλές εργασίες θα κόστιζαν πολύ περισσότερο αν γίνονταν από ντόπιους. </a:t>
            </a:r>
            <a:endParaRPr lang="el-GR" dirty="0" smtClean="0"/>
          </a:p>
          <a:p>
            <a:r>
              <a:rPr lang="el-GR" dirty="0" smtClean="0"/>
              <a:t>Υπάρχει </a:t>
            </a:r>
            <a:r>
              <a:rPr lang="el-GR" dirty="0"/>
              <a:t>εργατικό δυναμικό σε τομείς όπου παρατηρούνταν έλλειψη εργατικών χεριών (π.χ. αγροτικός, κτηνοτροφικός, βιομηχανικός χώρος</a:t>
            </a:r>
            <a:r>
              <a:rPr lang="el-GR" dirty="0" smtClean="0"/>
              <a:t>).</a:t>
            </a:r>
          </a:p>
          <a:p>
            <a:r>
              <a:rPr lang="el-GR" dirty="0" smtClean="0"/>
              <a:t>Οι </a:t>
            </a:r>
            <a:r>
              <a:rPr lang="el-GR" dirty="0"/>
              <a:t>μετανάστες, αμειβόμενοι με χαμηλά ημερομίσθια, συμβάλλουν στη μείωση του πληθωρισμού. </a:t>
            </a:r>
            <a:endParaRPr lang="el-GR" dirty="0" smtClean="0"/>
          </a:p>
          <a:p>
            <a:r>
              <a:rPr lang="el-GR" dirty="0" smtClean="0"/>
              <a:t>Οι </a:t>
            </a:r>
            <a:r>
              <a:rPr lang="el-GR" dirty="0"/>
              <a:t>μετανάστες συμβάλλουν στη στήριξη του ασφαλιστικού συστήματος με τις εισφορές που καταβάλλουν, σε χώρες όπου παρατηρείται γήρανση του ντόπιου πληθυσμού. </a:t>
            </a:r>
            <a:endParaRPr lang="el-GR" dirty="0" smtClean="0"/>
          </a:p>
          <a:p>
            <a:r>
              <a:rPr lang="el-GR" dirty="0" smtClean="0"/>
              <a:t>Μπορούν </a:t>
            </a:r>
            <a:r>
              <a:rPr lang="el-GR" dirty="0"/>
              <a:t>να αποτελέσουν γέφυρα φιλίας ανάμεσα στη χώρα όπου φιλοξενούνται και στη χώρα προέλευσης τους. </a:t>
            </a:r>
          </a:p>
        </p:txBody>
      </p:sp>
    </p:spTree>
    <p:extLst>
      <p:ext uri="{BB962C8B-B14F-4D97-AF65-F5344CB8AC3E}">
        <p14:creationId xmlns:p14="http://schemas.microsoft.com/office/powerpoint/2010/main" val="528771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239" y="510022"/>
            <a:ext cx="8688947" cy="5782099"/>
          </a:xfrm>
        </p:spPr>
      </p:pic>
    </p:spTree>
    <p:extLst>
      <p:ext uri="{BB962C8B-B14F-4D97-AF65-F5344CB8AC3E}">
        <p14:creationId xmlns:p14="http://schemas.microsoft.com/office/powerpoint/2010/main" val="1483959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Αρνητικές:</a:t>
            </a:r>
          </a:p>
        </p:txBody>
      </p:sp>
      <p:sp>
        <p:nvSpPr>
          <p:cNvPr id="3" name="Θέση περιεχομένου 2"/>
          <p:cNvSpPr>
            <a:spLocks noGrp="1"/>
          </p:cNvSpPr>
          <p:nvPr>
            <p:ph idx="1"/>
          </p:nvPr>
        </p:nvSpPr>
        <p:spPr/>
        <p:txBody>
          <a:bodyPr/>
          <a:lstStyle/>
          <a:p>
            <a:r>
              <a:rPr lang="el-GR" dirty="0" smtClean="0"/>
              <a:t>Αυξάνεται </a:t>
            </a:r>
            <a:r>
              <a:rPr lang="el-GR" dirty="0"/>
              <a:t>η ανεργία των ντόπιων σε ορισμένους τομείς αφού οι μετανάστες εργάζονται με χαμηλότερο ημερομίσθιο και συχνά ανασφάλιστοι. </a:t>
            </a:r>
          </a:p>
          <a:p>
            <a:r>
              <a:rPr lang="el-GR" dirty="0" smtClean="0"/>
              <a:t>Ενισχύεται </a:t>
            </a:r>
            <a:r>
              <a:rPr lang="el-GR" dirty="0"/>
              <a:t>η παρανομία και η εγκληματικότητα, όταν οι μετανάστες δεν μπορούν να επιβιώσουν με άλλο τρόπο ή γίνονται αντικείμενο εκμετάλλευσης από ντόπιους παρανόμους. </a:t>
            </a:r>
            <a:endParaRPr lang="el-GR" dirty="0" smtClean="0"/>
          </a:p>
          <a:p>
            <a:r>
              <a:rPr lang="el-GR" dirty="0" smtClean="0"/>
              <a:t>Απειλείται </a:t>
            </a:r>
            <a:r>
              <a:rPr lang="el-GR" dirty="0"/>
              <a:t>με αλλοίωση η πληθυσμιακή σύνθεση των χωρών στις οποίες καταφεύγουν, </a:t>
            </a:r>
            <a:r>
              <a:rPr lang="el-GR" dirty="0" err="1"/>
              <a:t>άφου</a:t>
            </a:r>
            <a:r>
              <a:rPr lang="el-GR" dirty="0"/>
              <a:t> ο αριθμός των μεταναστών είναι τεράστιος</a:t>
            </a:r>
          </a:p>
        </p:txBody>
      </p:sp>
    </p:spTree>
    <p:extLst>
      <p:ext uri="{BB962C8B-B14F-4D97-AF65-F5344CB8AC3E}">
        <p14:creationId xmlns:p14="http://schemas.microsoft.com/office/powerpoint/2010/main" val="18451736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4" y="1040874"/>
            <a:ext cx="8169901" cy="5073938"/>
          </a:xfrm>
        </p:spPr>
      </p:pic>
    </p:spTree>
    <p:extLst>
      <p:ext uri="{BB962C8B-B14F-4D97-AF65-F5344CB8AC3E}">
        <p14:creationId xmlns:p14="http://schemas.microsoft.com/office/powerpoint/2010/main" val="1295607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ΤΕΛΟΣ</a:t>
            </a:r>
            <a:endParaRPr lang="el-GR" dirty="0"/>
          </a:p>
        </p:txBody>
      </p:sp>
      <p:pic>
        <p:nvPicPr>
          <p:cNvPr id="4" name="Picture 3"/>
          <p:cNvPicPr>
            <a:picLocks noGrp="1" noChangeAspect="1" noChangeArrowheads="1"/>
          </p:cNvPicPr>
          <p:nvPr>
            <p:ph idx="1"/>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078328" y="1756424"/>
            <a:ext cx="3150109"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5121498" y="5028856"/>
            <a:ext cx="3133860" cy="923330"/>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buClrTx/>
              <a:buSzTx/>
              <a:buFontTx/>
              <a:buNone/>
              <a:defRPr/>
            </a:pPr>
            <a:r>
              <a:rPr lang="el-GR" b="1" dirty="0">
                <a:cs typeface="Arial" charset="0"/>
              </a:rPr>
              <a:t>Όλοι έχουν δικαίωμα </a:t>
            </a:r>
          </a:p>
          <a:p>
            <a:pPr>
              <a:spcBef>
                <a:spcPct val="0"/>
              </a:spcBef>
              <a:buClrTx/>
              <a:buSzTx/>
              <a:buFontTx/>
              <a:buNone/>
              <a:defRPr/>
            </a:pPr>
            <a:r>
              <a:rPr lang="el-GR" b="1" dirty="0">
                <a:cs typeface="Arial" charset="0"/>
              </a:rPr>
              <a:t>για μια θέση στον ήλιο,</a:t>
            </a:r>
          </a:p>
          <a:p>
            <a:pPr>
              <a:spcBef>
                <a:spcPct val="0"/>
              </a:spcBef>
              <a:buClrTx/>
              <a:buSzTx/>
              <a:buFontTx/>
              <a:buNone/>
              <a:defRPr/>
            </a:pPr>
            <a:r>
              <a:rPr lang="el-GR" b="1" dirty="0">
                <a:cs typeface="Arial" charset="0"/>
              </a:rPr>
              <a:t>μια θέση στην καρδιά μας</a:t>
            </a:r>
            <a:endParaRPr lang="el-GR" b="1" dirty="0"/>
          </a:p>
        </p:txBody>
      </p:sp>
      <p:sp>
        <p:nvSpPr>
          <p:cNvPr id="7" name="Γελαστό πρόσωπο 6"/>
          <p:cNvSpPr/>
          <p:nvPr/>
        </p:nvSpPr>
        <p:spPr>
          <a:xfrm>
            <a:off x="5348472" y="2871989"/>
            <a:ext cx="1670514" cy="1700011"/>
          </a:xfrm>
          <a:prstGeom prst="smileyFac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15118865"/>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283" y="615380"/>
            <a:ext cx="8268236" cy="5489206"/>
          </a:xfrm>
        </p:spPr>
      </p:pic>
    </p:spTree>
    <p:extLst>
      <p:ext uri="{BB962C8B-B14F-4D97-AF65-F5344CB8AC3E}">
        <p14:creationId xmlns:p14="http://schemas.microsoft.com/office/powerpoint/2010/main" val="85055134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ΑΙΤΙΑ ΕΜΦΑΝΙΣΗΣ ΜΕΤΑΝΑΣΤΕΥΣΗΣ </a:t>
            </a:r>
            <a:endParaRPr lang="el-GR" dirty="0"/>
          </a:p>
        </p:txBody>
      </p:sp>
      <p:sp>
        <p:nvSpPr>
          <p:cNvPr id="3" name="Θέση περιεχομένου 2"/>
          <p:cNvSpPr>
            <a:spLocks noGrp="1"/>
          </p:cNvSpPr>
          <p:nvPr>
            <p:ph idx="1"/>
          </p:nvPr>
        </p:nvSpPr>
        <p:spPr/>
        <p:txBody>
          <a:bodyPr/>
          <a:lstStyle/>
          <a:p>
            <a:pPr lvl="0"/>
            <a:r>
              <a:rPr lang="el-GR" dirty="0"/>
              <a:t>Η </a:t>
            </a:r>
            <a:r>
              <a:rPr lang="el-GR" b="1" dirty="0"/>
              <a:t>ανεργία</a:t>
            </a:r>
            <a:r>
              <a:rPr lang="el-GR" dirty="0"/>
              <a:t> και το </a:t>
            </a:r>
            <a:r>
              <a:rPr lang="el-GR" b="1" dirty="0"/>
              <a:t>χαμηλό βιοτικό επίπεδο</a:t>
            </a:r>
            <a:r>
              <a:rPr lang="el-GR" dirty="0"/>
              <a:t> είναι οι βασικοί παράγοντες που ωθούν στη μετανάστευση και στην αναζήτηση καλύτερης τύχης σε οικονομικά εύρωστες χώρες .</a:t>
            </a:r>
          </a:p>
          <a:p>
            <a:pPr lvl="0"/>
            <a:r>
              <a:rPr lang="el-GR" dirty="0"/>
              <a:t>Οι </a:t>
            </a:r>
            <a:r>
              <a:rPr lang="el-GR" b="1" dirty="0"/>
              <a:t>πολιτικές διώξεις</a:t>
            </a:r>
            <a:r>
              <a:rPr lang="el-GR" dirty="0"/>
              <a:t> , τα </a:t>
            </a:r>
            <a:r>
              <a:rPr lang="el-GR" b="1" dirty="0"/>
              <a:t>βασανιστήρια</a:t>
            </a:r>
            <a:r>
              <a:rPr lang="el-GR" dirty="0"/>
              <a:t> και η </a:t>
            </a:r>
            <a:r>
              <a:rPr lang="el-GR" b="1" dirty="0"/>
              <a:t>εξορία </a:t>
            </a:r>
            <a:r>
              <a:rPr lang="el-GR" dirty="0"/>
              <a:t>εξαναγκάζουν μεγάλο αριθμό ανθρώπων σε φυγή και αναζήτηση πολιτικού ασύλου.</a:t>
            </a:r>
          </a:p>
          <a:p>
            <a:pPr lvl="0"/>
            <a:r>
              <a:rPr lang="el-GR" dirty="0"/>
              <a:t>Ο </a:t>
            </a:r>
            <a:r>
              <a:rPr lang="el-GR" b="1" dirty="0"/>
              <a:t>πόλεμος</a:t>
            </a:r>
            <a:r>
              <a:rPr lang="el-GR" dirty="0"/>
              <a:t> προξενεί μαζική μετανάστευση . Οι άνθρωποι με την εγκατάσταση σε άλλη χώρα προσπαθούν να εξασφαλίσουν την επιβίωσή τους. </a:t>
            </a:r>
          </a:p>
          <a:p>
            <a:pPr marL="0" indent="0">
              <a:buNone/>
            </a:pPr>
            <a:endParaRPr lang="el-GR" dirty="0"/>
          </a:p>
          <a:p>
            <a:endParaRPr lang="el-GR" dirty="0"/>
          </a:p>
        </p:txBody>
      </p:sp>
    </p:spTree>
    <p:extLst>
      <p:ext uri="{BB962C8B-B14F-4D97-AF65-F5344CB8AC3E}">
        <p14:creationId xmlns:p14="http://schemas.microsoft.com/office/powerpoint/2010/main" val="4050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071" y="347729"/>
            <a:ext cx="6503830" cy="6220495"/>
          </a:xfrm>
        </p:spPr>
      </p:pic>
    </p:spTree>
    <p:extLst>
      <p:ext uri="{BB962C8B-B14F-4D97-AF65-F5344CB8AC3E}">
        <p14:creationId xmlns:p14="http://schemas.microsoft.com/office/powerpoint/2010/main" val="1227360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a:t>
            </a:r>
            <a:r>
              <a:rPr lang="el-GR" b="1" dirty="0"/>
              <a:t>ΑΡΝΗΤΙΚΕΣ ΕΠΙΔΡΑΣΕΙΣ ΤΗΣ ΜΕΤΑΝΑΣΤΕΥΣΗΣ</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t>                     </a:t>
            </a:r>
            <a:r>
              <a:rPr lang="el-GR" b="1" dirty="0"/>
              <a:t>ΑΡΝΗΤΙΚΕΣ ΕΠΙΔΡΑΣΕΙΣ ΤΗΣ </a:t>
            </a:r>
            <a:r>
              <a:rPr lang="el-GR" b="1" dirty="0" smtClean="0"/>
              <a:t>ΜΕΤΑΝΑΣΤΕΥΣΗΣ</a:t>
            </a:r>
            <a:r>
              <a:rPr lang="el-GR" dirty="0"/>
              <a:t> </a:t>
            </a:r>
          </a:p>
          <a:p>
            <a:r>
              <a:rPr lang="el-GR" b="1" dirty="0"/>
              <a:t>             Για τους μετανάστες:</a:t>
            </a:r>
            <a:endParaRPr lang="el-GR" dirty="0"/>
          </a:p>
          <a:p>
            <a:pPr lvl="0"/>
            <a:r>
              <a:rPr lang="el-GR" dirty="0"/>
              <a:t>Οι μετανάστες υφίστανται την απόρριψη των ντόπιων που συχνά οδηγεί στην περιθωριοποίηση και τον κοινωνικό αποκλεισμό με συνακόλουθα φαινόμενα τον </a:t>
            </a:r>
            <a:r>
              <a:rPr lang="el-GR" b="1" dirty="0"/>
              <a:t>ρατσισμό</a:t>
            </a:r>
            <a:r>
              <a:rPr lang="el-GR" dirty="0"/>
              <a:t>  και </a:t>
            </a:r>
            <a:r>
              <a:rPr lang="el-GR" b="1" dirty="0"/>
              <a:t>την καταπάτηση των </a:t>
            </a:r>
            <a:r>
              <a:rPr lang="el-GR" b="1" dirty="0" err="1"/>
              <a:t>δικαίωμάτων</a:t>
            </a:r>
            <a:r>
              <a:rPr lang="el-GR" b="1" dirty="0"/>
              <a:t> τους. </a:t>
            </a:r>
            <a:endParaRPr lang="el-GR" dirty="0"/>
          </a:p>
          <a:p>
            <a:pPr lvl="0"/>
            <a:r>
              <a:rPr lang="el-GR" dirty="0"/>
              <a:t>Κατηγορούνται ως υπεύθυνοι για τη διόγκωση της </a:t>
            </a:r>
            <a:r>
              <a:rPr lang="el-GR" b="1" dirty="0"/>
              <a:t>ανεργίας.</a:t>
            </a:r>
            <a:endParaRPr lang="el-GR" dirty="0"/>
          </a:p>
          <a:p>
            <a:pPr lvl="0"/>
            <a:r>
              <a:rPr lang="el-GR" dirty="0" err="1"/>
              <a:t>Στοχοποιούνται</a:t>
            </a:r>
            <a:r>
              <a:rPr lang="el-GR" dirty="0"/>
              <a:t> ως υπαίτιοι </a:t>
            </a:r>
            <a:r>
              <a:rPr lang="el-GR" b="1" dirty="0"/>
              <a:t>εγκληματικών ενεργειών</a:t>
            </a:r>
            <a:r>
              <a:rPr lang="el-GR" dirty="0"/>
              <a:t> και </a:t>
            </a:r>
            <a:r>
              <a:rPr lang="el-GR" b="1" dirty="0"/>
              <a:t>παράνομων δραστηριοτήτων .</a:t>
            </a:r>
            <a:endParaRPr lang="el-GR" dirty="0"/>
          </a:p>
          <a:p>
            <a:pPr lvl="0"/>
            <a:r>
              <a:rPr lang="el-GR" dirty="0"/>
              <a:t>Γίνονται </a:t>
            </a:r>
            <a:r>
              <a:rPr lang="el-GR" b="1" dirty="0"/>
              <a:t>αντικείμενο εκμετάλλευσης</a:t>
            </a:r>
            <a:r>
              <a:rPr lang="el-GR" dirty="0"/>
              <a:t> από τους ντόπιους στο χώρο εργασίας.</a:t>
            </a:r>
          </a:p>
          <a:p>
            <a:pPr lvl="0"/>
            <a:r>
              <a:rPr lang="el-GR" dirty="0"/>
              <a:t>Αντιμετωπίζουν </a:t>
            </a:r>
            <a:r>
              <a:rPr lang="el-GR" b="1" dirty="0"/>
              <a:t>αδυναμία προσαρμογής</a:t>
            </a:r>
            <a:r>
              <a:rPr lang="el-GR" dirty="0"/>
              <a:t> στη χώρα υποδοχής λόγω δυσχερών συνθηκών διαβίωσης , διαφορετικής κουλτούρας , νοοτροπίας και τρόπου  ζωής.</a:t>
            </a:r>
          </a:p>
          <a:p>
            <a:pPr lvl="0"/>
            <a:r>
              <a:rPr lang="el-GR" b="1" dirty="0"/>
              <a:t> </a:t>
            </a:r>
            <a:r>
              <a:rPr lang="el-GR" dirty="0"/>
              <a:t>Χαρακτηρίζονται από</a:t>
            </a:r>
            <a:r>
              <a:rPr lang="el-GR" b="1" dirty="0"/>
              <a:t> ηθική διάβρωση ,κατάλυση αρχών </a:t>
            </a:r>
            <a:r>
              <a:rPr lang="el-GR" dirty="0"/>
              <a:t> και</a:t>
            </a:r>
            <a:r>
              <a:rPr lang="el-GR" b="1" dirty="0"/>
              <a:t> αξιών</a:t>
            </a:r>
            <a:r>
              <a:rPr lang="el-GR" dirty="0"/>
              <a:t> και εμπλοκή σε φαινόμενα κοινωνικής παθογένειας ( βία , εγκληματικότητα) εξαιτίας της απόρριψης  και της υποτίμησης.</a:t>
            </a:r>
          </a:p>
          <a:p>
            <a:endParaRPr lang="el-GR" dirty="0"/>
          </a:p>
        </p:txBody>
      </p:sp>
    </p:spTree>
    <p:extLst>
      <p:ext uri="{BB962C8B-B14F-4D97-AF65-F5344CB8AC3E}">
        <p14:creationId xmlns:p14="http://schemas.microsoft.com/office/powerpoint/2010/main" val="390962572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372" y="670940"/>
            <a:ext cx="8216721" cy="5467854"/>
          </a:xfrm>
        </p:spPr>
      </p:pic>
    </p:spTree>
    <p:extLst>
      <p:ext uri="{BB962C8B-B14F-4D97-AF65-F5344CB8AC3E}">
        <p14:creationId xmlns:p14="http://schemas.microsoft.com/office/powerpoint/2010/main" val="965564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605</TotalTime>
  <Words>1414</Words>
  <Application>Microsoft Office PowerPoint</Application>
  <PresentationFormat>Ευρεία οθόνη</PresentationFormat>
  <Paragraphs>126</Paragraphs>
  <Slides>46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Century Gothic</vt:lpstr>
      <vt:lpstr>Wingdings 3</vt:lpstr>
      <vt:lpstr>Ιόν</vt:lpstr>
      <vt:lpstr>``ΡΑΤΣΙΣΜΟΣ ΠΡΟΣΓΥΓΩΝ-ΜΕΤΑΝΑΣΤΩΝ΄΄</vt:lpstr>
      <vt:lpstr>ΔΙΑΦΟΡΑ ΑΝΑΜΕΣΑ ΣΕ …</vt:lpstr>
      <vt:lpstr>ΠΡΟΣΦΥΓΑΣ - ΜΕΤΑΝΑΣΤΗΣ</vt:lpstr>
      <vt:lpstr>METANAΣΤΕΥΣΗ</vt:lpstr>
      <vt:lpstr>Παρουσίαση του PowerPoint</vt:lpstr>
      <vt:lpstr>ΑΙΤΙΑ ΕΜΦΑΝΙΣΗΣ ΜΕΤΑΝΑΣΤΕΥΣΗΣ </vt:lpstr>
      <vt:lpstr>Παρουσίαση του PowerPoint</vt:lpstr>
      <vt:lpstr> ΑΡΝΗΤΙΚΕΣ ΕΠΙΔΡΑΣΕΙΣ ΤΗΣ ΜΕΤΑΝΑΣΤΕΥΣΗΣ</vt:lpstr>
      <vt:lpstr>Παρουσίαση του PowerPoint</vt:lpstr>
      <vt:lpstr>Παρουσίαση του PowerPoint</vt:lpstr>
      <vt:lpstr>Παρουσίαση του PowerPoint</vt:lpstr>
      <vt:lpstr> ΡΑΤΣΙΣΜΟΣ ΜΕΤΑΝΑΣΤΩΝ ΚΑΙ ΠΡΟΣΦΥΓΩΝ</vt:lpstr>
      <vt:lpstr>Παρουσίαση του PowerPoint</vt:lpstr>
      <vt:lpstr> ΜΟΡΦΕΣ ΡΑΤΣΙΣΜΟΥ </vt:lpstr>
      <vt:lpstr>Παρουσίαση του PowerPoint</vt:lpstr>
      <vt:lpstr> ΑΙΤΙΑ ΡΑΤΣΙΣΜΟΥ </vt:lpstr>
      <vt:lpstr> </vt:lpstr>
      <vt:lpstr>Παρουσίαση του PowerPoint</vt:lpstr>
      <vt:lpstr>Παρουσίαση του PowerPoint</vt:lpstr>
      <vt:lpstr> ΣΥΝΕΠΕΙΕΣ ΡΑΤΣΙΣΜΟΥ </vt:lpstr>
      <vt:lpstr>Παρουσίαση του PowerPoint</vt:lpstr>
      <vt:lpstr>Παρουσίαση του PowerPoint</vt:lpstr>
      <vt:lpstr>Παρουσίαση του PowerPoint</vt:lpstr>
      <vt:lpstr> ΕΞΑΛΕΙΨΗ ΤΟΥ ΡΑΤΣΙΣΜΟΥ </vt:lpstr>
      <vt:lpstr>Παρουσίαση του PowerPoint</vt:lpstr>
      <vt:lpstr>Παρουσίαση του PowerPoint</vt:lpstr>
      <vt:lpstr>Παρουσίαση του PowerPoint</vt:lpstr>
      <vt:lpstr>ΠΡΟΣΦΥΓΙΑ</vt:lpstr>
      <vt:lpstr>Παρουσίαση του PowerPoint</vt:lpstr>
      <vt:lpstr>Αίτια προσφυγιάς</vt:lpstr>
      <vt:lpstr>Παρουσίαση του PowerPoint</vt:lpstr>
      <vt:lpstr>Συνέπειες της προσφυγιάς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Συνέπειες για τη χώρα προέλευσης Θετικές: </vt:lpstr>
      <vt:lpstr>Παρουσίαση του PowerPoint</vt:lpstr>
      <vt:lpstr>Αρνητικές:</vt:lpstr>
      <vt:lpstr>Παρουσίαση του PowerPoint</vt:lpstr>
      <vt:lpstr>Συνέπειες για τη χώρα στην οποία καταφεύγουν</vt:lpstr>
      <vt:lpstr>Παρουσίαση του PowerPoint</vt:lpstr>
      <vt:lpstr>Αρνητικές:</vt:lpstr>
      <vt:lpstr>Παρουσίαση του PowerPoint</vt:lpstr>
      <vt:lpstr>                      ΤΕΛΟΣ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``ΡΑΤΣΙΣΜΟΣ ΠΡΟΣΓΥΓΩΝ-ΜΕΤΑΝΑΣΤΩΝ΄΄</dc:title>
  <dc:creator>User</dc:creator>
  <cp:lastModifiedBy>User</cp:lastModifiedBy>
  <cp:revision>17</cp:revision>
  <dcterms:created xsi:type="dcterms:W3CDTF">2016-01-17T18:15:54Z</dcterms:created>
  <dcterms:modified xsi:type="dcterms:W3CDTF">2016-01-18T05:32:41Z</dcterms:modified>
</cp:coreProperties>
</file>