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B906-E538-42E4-BB76-CDF3FAC1D510}" type="datetimeFigureOut">
              <a:rPr lang="el-GR" smtClean="0"/>
              <a:t>7/5/2016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055D-BC8C-4B53-8B3F-D62D7E759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59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B906-E538-42E4-BB76-CDF3FAC1D510}" type="datetimeFigureOut">
              <a:rPr lang="el-GR" smtClean="0"/>
              <a:t>7/5/2016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055D-BC8C-4B53-8B3F-D62D7E759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2919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B906-E538-42E4-BB76-CDF3FAC1D510}" type="datetimeFigureOut">
              <a:rPr lang="el-GR" smtClean="0"/>
              <a:t>7/5/2016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055D-BC8C-4B53-8B3F-D62D7E759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5169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B906-E538-42E4-BB76-CDF3FAC1D510}" type="datetimeFigureOut">
              <a:rPr lang="el-GR" smtClean="0"/>
              <a:t>7/5/2016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055D-BC8C-4B53-8B3F-D62D7E759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525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B906-E538-42E4-BB76-CDF3FAC1D510}" type="datetimeFigureOut">
              <a:rPr lang="el-GR" smtClean="0"/>
              <a:t>7/5/2016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055D-BC8C-4B53-8B3F-D62D7E759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767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B906-E538-42E4-BB76-CDF3FAC1D510}" type="datetimeFigureOut">
              <a:rPr lang="el-GR" smtClean="0"/>
              <a:t>7/5/2016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055D-BC8C-4B53-8B3F-D62D7E759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6755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B906-E538-42E4-BB76-CDF3FAC1D510}" type="datetimeFigureOut">
              <a:rPr lang="el-GR" smtClean="0"/>
              <a:t>7/5/2016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055D-BC8C-4B53-8B3F-D62D7E759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32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B906-E538-42E4-BB76-CDF3FAC1D510}" type="datetimeFigureOut">
              <a:rPr lang="el-GR" smtClean="0"/>
              <a:t>7/5/2016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055D-BC8C-4B53-8B3F-D62D7E759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861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B906-E538-42E4-BB76-CDF3FAC1D510}" type="datetimeFigureOut">
              <a:rPr lang="el-GR" smtClean="0"/>
              <a:t>7/5/2016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055D-BC8C-4B53-8B3F-D62D7E759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9776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B906-E538-42E4-BB76-CDF3FAC1D510}" type="datetimeFigureOut">
              <a:rPr lang="el-GR" smtClean="0"/>
              <a:t>7/5/2016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055D-BC8C-4B53-8B3F-D62D7E759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3560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CB906-E538-42E4-BB76-CDF3FAC1D510}" type="datetimeFigureOut">
              <a:rPr lang="el-GR" smtClean="0"/>
              <a:t>7/5/2016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D055D-BC8C-4B53-8B3F-D62D7E759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6089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CB906-E538-42E4-BB76-CDF3FAC1D510}" type="datetimeFigureOut">
              <a:rPr lang="el-GR" smtClean="0"/>
              <a:t>7/5/2016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D055D-BC8C-4B53-8B3F-D62D7E759DD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53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5%CF%85%CF%81%CF%89%CF%80%CE%B1%CF%8A%CE%BA%CE%AE_%CE%88%CE%BD%CF%89%CF%83%CE%B7" TargetMode="External"/><Relationship Id="rId2" Type="http://schemas.openxmlformats.org/officeDocument/2006/relationships/hyperlink" Target="https://el.wikipedia.org/wiki/%CE%95%CF%85%CF%81%CF%8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772400" cy="1296143"/>
          </a:xfrm>
        </p:spPr>
        <p:txBody>
          <a:bodyPr>
            <a:normAutofit/>
          </a:bodyPr>
          <a:lstStyle/>
          <a:p>
            <a:r>
              <a:rPr lang="el-GR" dirty="0" smtClean="0"/>
              <a:t>5</a:t>
            </a:r>
            <a:r>
              <a:rPr lang="el-GR" baseline="30000" dirty="0" smtClean="0"/>
              <a:t>ο</a:t>
            </a:r>
            <a:r>
              <a:rPr lang="el-GR" dirty="0" smtClean="0"/>
              <a:t> ΓΕΛ ΤΡΙΚΑΛΩΝ</a:t>
            </a:r>
            <a:br>
              <a:rPr lang="el-GR" dirty="0" smtClean="0"/>
            </a:br>
            <a:r>
              <a:rPr lang="el-GR" sz="1800" dirty="0" smtClean="0"/>
              <a:t>ΣΧΟΛΙΚΟ ΕΤΟΣ 2015-16</a:t>
            </a:r>
            <a:endParaRPr lang="el-GR" sz="18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03648" y="2564904"/>
            <a:ext cx="6400800" cy="1752600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«Ο ΡΟΛΟΣ ΤΗΣ ΚΕΝΤΡΙΚΗΣ ΤΡΑΠΕΖΑΣ ΕΛΛΑΔΟΣ»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407886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100" dirty="0"/>
              <a:t>5</a:t>
            </a:r>
            <a:r>
              <a:rPr lang="el-GR" sz="1100" baseline="30000" dirty="0"/>
              <a:t>ο</a:t>
            </a:r>
            <a:r>
              <a:rPr lang="el-GR" sz="1100" dirty="0"/>
              <a:t> ΓΕΛ ΤΡΙΚΑΛΩΝ</a:t>
            </a:r>
            <a:br>
              <a:rPr lang="el-GR" sz="1100" dirty="0"/>
            </a:br>
            <a:r>
              <a:rPr lang="el-GR" sz="1100" b="1" dirty="0"/>
              <a:t>«Ο ΡΟΛΟΣ ΤΗΣ ΚΕΝΤΡΙΚΗΣ ΤΡΑΠΕΖΑΣ ΤΗΣ ΕΛΛΑΔΟΣ»</a:t>
            </a:r>
            <a:br>
              <a:rPr lang="el-GR" sz="1100" b="1" dirty="0"/>
            </a:br>
            <a:r>
              <a:rPr lang="el-GR" sz="1100" dirty="0"/>
              <a:t>ΣΧΟΛ. ΕΤΟΣ 2015-16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000" b="1" u="sng" dirty="0" smtClean="0"/>
              <a:t>Αρμοδιότητες της Τράπεζας της Ελλάδος στα πλαίσια</a:t>
            </a:r>
          </a:p>
          <a:p>
            <a:pPr marL="0" indent="0" algn="ctr">
              <a:buNone/>
            </a:pPr>
            <a:r>
              <a:rPr lang="el-GR" sz="2000" b="1" u="sng" dirty="0" smtClean="0"/>
              <a:t> του ευρωσυστήματος</a:t>
            </a:r>
          </a:p>
          <a:p>
            <a:r>
              <a:rPr lang="el-GR" sz="2000" dirty="0" smtClean="0"/>
              <a:t>Συμμετέχει στη χάραξη ενιαίας πολιτικής στη ζώνη του ευρώ</a:t>
            </a:r>
          </a:p>
          <a:p>
            <a:r>
              <a:rPr lang="el-GR" sz="2000" dirty="0" smtClean="0"/>
              <a:t>Διαχειρίζεται για λογαριασμό της ΕΚΤ μέρος του συναλλάγματος και του χρυσού της χώρας μας.</a:t>
            </a:r>
          </a:p>
          <a:p>
            <a:r>
              <a:rPr lang="el-GR" sz="2000" dirty="0" smtClean="0"/>
              <a:t>Εποπτεύει όλες τις εμπορικές τράπεζες</a:t>
            </a:r>
          </a:p>
          <a:p>
            <a:r>
              <a:rPr lang="el-GR" sz="2000" dirty="0" smtClean="0"/>
              <a:t>Δημοσιεύει εκθέσεις για τους ετήσιους δείκτες της οικονομίας μας</a:t>
            </a:r>
          </a:p>
          <a:p>
            <a:r>
              <a:rPr lang="el-GR" sz="2000" dirty="0" smtClean="0"/>
              <a:t>Είναι ο ταμίας του Ελληνικού Δημοσίου (κατέχει και διαχειρίζεται τα διαθέσιμα της χώρας μας, συνάλλαγμα –χρυσός)</a:t>
            </a:r>
          </a:p>
          <a:p>
            <a:r>
              <a:rPr lang="el-GR" sz="2000" dirty="0" smtClean="0"/>
              <a:t>Είναι υπεύθυνη για την κυκλοφορία των χαρτονομισμάτων και κερμάτων του ευρώ στην Ελλάδα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8495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100" dirty="0"/>
              <a:t>5</a:t>
            </a:r>
            <a:r>
              <a:rPr lang="el-GR" sz="1100" baseline="30000" dirty="0"/>
              <a:t>ο</a:t>
            </a:r>
            <a:r>
              <a:rPr lang="el-GR" sz="1100" dirty="0"/>
              <a:t> ΓΕΛ ΤΡΙΚΑΛΩΝ</a:t>
            </a:r>
            <a:br>
              <a:rPr lang="el-GR" sz="1100" dirty="0"/>
            </a:br>
            <a:r>
              <a:rPr lang="el-GR" sz="1100" b="1" dirty="0"/>
              <a:t>«Ο ΡΟΛΟΣ ΤΗΣ ΚΕΝΤΡΙΚΗΣ ΤΡΑΠΕΖΑΣ ΤΗΣ ΕΛΛΑΔΟΣ»</a:t>
            </a:r>
            <a:br>
              <a:rPr lang="el-GR" sz="1100" b="1" dirty="0"/>
            </a:br>
            <a:r>
              <a:rPr lang="el-GR" sz="1100" dirty="0"/>
              <a:t>ΣΧΟΛ. ΕΤΟΣ 2015-16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Στα πλαίσια του Προγράμματος επισκεφτήκαμε το Μουσείο της Τράπεζας της Ελλάδος και  το Νομισματικό Μουσείο στην Αθήνα.</a:t>
            </a:r>
          </a:p>
          <a:p>
            <a:endParaRPr lang="el-GR" sz="2400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80928"/>
            <a:ext cx="5148064" cy="343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2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100" dirty="0"/>
              <a:t>5</a:t>
            </a:r>
            <a:r>
              <a:rPr lang="el-GR" sz="1100" baseline="30000" dirty="0"/>
              <a:t>ο</a:t>
            </a:r>
            <a:r>
              <a:rPr lang="el-GR" sz="1100" dirty="0"/>
              <a:t> ΓΕΛ ΤΡΙΚΑΛΩΝ</a:t>
            </a:r>
            <a:br>
              <a:rPr lang="el-GR" sz="1100" dirty="0"/>
            </a:br>
            <a:r>
              <a:rPr lang="el-GR" sz="1100" b="1" dirty="0"/>
              <a:t>«Ο ΡΟΛΟΣ ΤΗΣ ΚΕΝΤΡΙΚΗΣ ΤΡΑΠΕΖΑΣ ΤΗΣ ΕΛΛΑΔΟΣ»</a:t>
            </a:r>
            <a:br>
              <a:rPr lang="el-GR" sz="1100" b="1" dirty="0"/>
            </a:br>
            <a:r>
              <a:rPr lang="el-GR" sz="1100" dirty="0"/>
              <a:t>ΣΧΟΛ. ΕΤΟΣ 2015-16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88840"/>
            <a:ext cx="5184576" cy="3456384"/>
          </a:xfrm>
        </p:spPr>
      </p:pic>
    </p:spTree>
    <p:extLst>
      <p:ext uri="{BB962C8B-B14F-4D97-AF65-F5344CB8AC3E}">
        <p14:creationId xmlns:p14="http://schemas.microsoft.com/office/powerpoint/2010/main" val="16154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100" dirty="0"/>
              <a:t>5</a:t>
            </a:r>
            <a:r>
              <a:rPr lang="el-GR" sz="1100" baseline="30000" dirty="0"/>
              <a:t>ο</a:t>
            </a:r>
            <a:r>
              <a:rPr lang="el-GR" sz="1100" dirty="0"/>
              <a:t> ΓΕΛ ΤΡΙΚΑΛΩΝ</a:t>
            </a:r>
            <a:br>
              <a:rPr lang="el-GR" sz="1100" dirty="0"/>
            </a:br>
            <a:r>
              <a:rPr lang="el-GR" sz="1100" b="1" dirty="0"/>
              <a:t>«Ο ΡΟΛΟΣ ΤΗΣ ΚΕΝΤΡΙΚΗΣ ΤΡΑΠΕΖΑΣ ΤΗΣ ΕΛΛΑΔΟΣ»</a:t>
            </a:r>
            <a:br>
              <a:rPr lang="el-GR" sz="1100" b="1" dirty="0"/>
            </a:br>
            <a:r>
              <a:rPr lang="el-GR" sz="1100" dirty="0"/>
              <a:t>ΣΧΟΛ. ΕΤΟΣ 2015-16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:p14="http://schemas.microsoft.com/office/powerpoint/2010/main" val="4029167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100" dirty="0"/>
              <a:t>5</a:t>
            </a:r>
            <a:r>
              <a:rPr lang="el-GR" sz="1100" baseline="30000" dirty="0"/>
              <a:t>ο</a:t>
            </a:r>
            <a:r>
              <a:rPr lang="el-GR" sz="1100" dirty="0"/>
              <a:t> ΓΕΛ ΤΡΙΚΑΛΩΝ</a:t>
            </a:r>
            <a:br>
              <a:rPr lang="el-GR" sz="1100" dirty="0"/>
            </a:br>
            <a:r>
              <a:rPr lang="el-GR" sz="1100" b="1" dirty="0"/>
              <a:t>«Ο ΡΟΛΟΣ ΤΗΣ ΚΕΝΤΡΙΚΗΣ ΤΡΑΠΕΖΑΣ ΤΗΣ ΕΛΛΑΔΟΣ»</a:t>
            </a:r>
            <a:br>
              <a:rPr lang="el-GR" sz="1100" b="1" dirty="0"/>
            </a:br>
            <a:r>
              <a:rPr lang="el-GR" sz="1100" dirty="0"/>
              <a:t>ΣΧΟΛ. ΕΤΟΣ 2015-16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44824"/>
            <a:ext cx="7556996" cy="4244980"/>
          </a:xfrm>
        </p:spPr>
      </p:pic>
    </p:spTree>
    <p:extLst>
      <p:ext uri="{BB962C8B-B14F-4D97-AF65-F5344CB8AC3E}">
        <p14:creationId xmlns:p14="http://schemas.microsoft.com/office/powerpoint/2010/main" val="227739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100" dirty="0"/>
              <a:t>5</a:t>
            </a:r>
            <a:r>
              <a:rPr lang="el-GR" sz="1100" baseline="30000" dirty="0"/>
              <a:t>ο</a:t>
            </a:r>
            <a:r>
              <a:rPr lang="el-GR" sz="1100" dirty="0"/>
              <a:t> ΓΕΛ ΤΡΙΚΑΛΩΝ</a:t>
            </a:r>
            <a:br>
              <a:rPr lang="el-GR" sz="1100" dirty="0"/>
            </a:br>
            <a:r>
              <a:rPr lang="el-GR" sz="1100" b="1" dirty="0"/>
              <a:t>«Ο ΡΟΛΟΣ ΤΗΣ ΚΕΝΤΡΙΚΗΣ ΤΡΑΠΕΖΑΣ ΤΗΣ ΕΛΛΑΔΟΣ»</a:t>
            </a:r>
            <a:br>
              <a:rPr lang="el-GR" sz="1100" b="1" dirty="0"/>
            </a:br>
            <a:r>
              <a:rPr lang="el-GR" sz="1100" dirty="0"/>
              <a:t>ΣΧΟΛ. ΕΤΟΣ 2015-16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7108963" cy="3993307"/>
          </a:xfrm>
        </p:spPr>
      </p:pic>
    </p:spTree>
    <p:extLst>
      <p:ext uri="{BB962C8B-B14F-4D97-AF65-F5344CB8AC3E}">
        <p14:creationId xmlns:p14="http://schemas.microsoft.com/office/powerpoint/2010/main" val="34062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 algn="ctr">
              <a:buNone/>
            </a:pPr>
            <a:r>
              <a:rPr lang="el-GR" sz="3600" b="1" dirty="0" smtClean="0"/>
              <a:t>ΤΕΛΟΣ</a:t>
            </a:r>
            <a:endParaRPr lang="el-GR" sz="3600" b="1" dirty="0"/>
          </a:p>
        </p:txBody>
      </p:sp>
    </p:spTree>
    <p:extLst>
      <p:ext uri="{BB962C8B-B14F-4D97-AF65-F5344CB8AC3E}">
        <p14:creationId xmlns:p14="http://schemas.microsoft.com/office/powerpoint/2010/main" val="19378129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l-GR" sz="1800" dirty="0" smtClean="0"/>
              <a:t>5</a:t>
            </a:r>
            <a:r>
              <a:rPr lang="el-GR" sz="1800" baseline="30000" dirty="0" smtClean="0"/>
              <a:t>ο</a:t>
            </a:r>
            <a:r>
              <a:rPr lang="el-GR" sz="1800" dirty="0" smtClean="0"/>
              <a:t> ΓΕΛ ΤΡΙΚΑΛΩΝ</a:t>
            </a:r>
            <a:br>
              <a:rPr lang="el-GR" sz="1800" dirty="0" smtClean="0"/>
            </a:br>
            <a:r>
              <a:rPr lang="el-GR" sz="1800" b="1" dirty="0" smtClean="0"/>
              <a:t>«Ο ΡΟΛΟΣ ΤΗΣ ΚΕΝΤΡΙΚΗΣ ΤΡΑΠΕΖΑΣ ΤΗΣ ΕΛΛΑΔΟΣ»</a:t>
            </a:r>
            <a:br>
              <a:rPr lang="el-GR" sz="1800" b="1" dirty="0" smtClean="0"/>
            </a:br>
            <a:r>
              <a:rPr lang="el-GR" sz="1800" dirty="0" smtClean="0"/>
              <a:t>ΣΧΟΛ. ΕΤΟΣ 2015-16</a:t>
            </a:r>
            <a:endParaRPr lang="el-GR" sz="1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sz="2400" dirty="0" smtClean="0"/>
          </a:p>
          <a:p>
            <a:endParaRPr lang="el-GR" sz="2400" dirty="0"/>
          </a:p>
          <a:p>
            <a:r>
              <a:rPr lang="el-GR" sz="2400" dirty="0" smtClean="0"/>
              <a:t>Κάθε σύγχρονο κράτος διαθέτει μία κεντρική τράπεζα με κυριότερο σκοπό τη διασφάλιση της σταθερότητας της οικονομίας.</a:t>
            </a:r>
          </a:p>
          <a:p>
            <a:r>
              <a:rPr lang="el-GR" sz="2400" dirty="0" smtClean="0"/>
              <a:t>Από την ίδρυση του ελληνικού κράτους μέχρι το 1927 τον ρόλο αυτόν έπαιζε η ΕΤΕ (Εθνική Τράπεζα της Ελλάδος)</a:t>
            </a:r>
          </a:p>
          <a:p>
            <a:r>
              <a:rPr lang="el-GR" sz="2400" dirty="0" smtClean="0"/>
              <a:t>Από το 1927 έως και σήμερα αυτόν τον ρόλο τον ανέλαβε η Τράπεζα της Ελλάδος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222024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504055"/>
          </a:xfrm>
        </p:spPr>
        <p:txBody>
          <a:bodyPr>
            <a:normAutofit fontScale="90000"/>
          </a:bodyPr>
          <a:lstStyle/>
          <a:p>
            <a:r>
              <a:rPr lang="el-GR" sz="1050" dirty="0"/>
              <a:t>5</a:t>
            </a:r>
            <a:r>
              <a:rPr lang="el-GR" sz="1050" baseline="30000" dirty="0"/>
              <a:t>ο</a:t>
            </a:r>
            <a:r>
              <a:rPr lang="el-GR" sz="1050" dirty="0"/>
              <a:t> ΓΕΛ ΤΡΙΚΑΛΩΝ</a:t>
            </a:r>
            <a:br>
              <a:rPr lang="el-GR" sz="1050" dirty="0"/>
            </a:br>
            <a:r>
              <a:rPr lang="el-GR" sz="1050" b="1" dirty="0"/>
              <a:t>«Ο ΡΟΛΟΣ ΤΗΣ ΚΕΝΤΡΙΚΗΣ ΤΡΑΠΕΖΑΣ ΤΗΣ ΕΛΛΑΔΟΣ»</a:t>
            </a:r>
            <a:br>
              <a:rPr lang="el-GR" sz="1050" b="1" dirty="0"/>
            </a:br>
            <a:r>
              <a:rPr lang="el-GR" sz="1050" dirty="0"/>
              <a:t>ΣΧΟΛ. ΕΤΟΣ 2015-16</a:t>
            </a:r>
            <a:endParaRPr lang="el-GR" sz="105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4082008"/>
          </a:xfrm>
        </p:spPr>
        <p:txBody>
          <a:bodyPr/>
          <a:lstStyle/>
          <a:p>
            <a:r>
              <a:rPr lang="el-GR" dirty="0" smtClean="0"/>
              <a:t>ΤΡΑΠΕΖΑ ΤΗΣ ΕΛΛΑΔΟΣ (1927- 2016)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4323184" cy="324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l-GR" sz="1000" dirty="0"/>
              <a:t>5</a:t>
            </a:r>
            <a:r>
              <a:rPr lang="el-GR" sz="1000" baseline="30000" dirty="0"/>
              <a:t>ο</a:t>
            </a:r>
            <a:r>
              <a:rPr lang="el-GR" sz="1000" dirty="0"/>
              <a:t> ΓΕΛ ΤΡΙΚΑΛΩΝ</a:t>
            </a:r>
            <a:br>
              <a:rPr lang="el-GR" sz="1000" dirty="0"/>
            </a:br>
            <a:r>
              <a:rPr lang="el-GR" sz="1000" b="1" dirty="0"/>
              <a:t>«Ο ΡΟΛΟΣ ΤΗΣ ΚΕΝΤΡΙΚΗΣ ΤΡΑΠΕΖΑΣ ΤΗΣ ΕΛΛΑΔΟΣ»</a:t>
            </a:r>
            <a:br>
              <a:rPr lang="el-GR" sz="1000" b="1" dirty="0"/>
            </a:br>
            <a:r>
              <a:rPr lang="el-GR" sz="1000" dirty="0"/>
              <a:t>ΣΧΟΛ. ΕΤΟΣ 2015-16</a:t>
            </a:r>
            <a:endParaRPr lang="el-GR" sz="1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l-GR" sz="2000" dirty="0" smtClean="0"/>
              <a:t>Ιδρύεται στις 15 Σεπτεμβρίου 1927  με σκοπό να αναλάβει το μονοπώλιο της έκδοσης νομίσματος και της αγοραπωλησίας χρυσού και συναλλάγματος.</a:t>
            </a:r>
          </a:p>
          <a:p>
            <a:endParaRPr lang="el-GR" sz="2000" dirty="0"/>
          </a:p>
          <a:p>
            <a:endParaRPr lang="el-GR" sz="20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20888"/>
            <a:ext cx="76200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749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100" dirty="0"/>
              <a:t>5</a:t>
            </a:r>
            <a:r>
              <a:rPr lang="el-GR" sz="1100" baseline="30000" dirty="0"/>
              <a:t>ο</a:t>
            </a:r>
            <a:r>
              <a:rPr lang="el-GR" sz="1100" dirty="0"/>
              <a:t> ΓΕΛ ΤΡΙΚΑΛΩΝ</a:t>
            </a:r>
            <a:br>
              <a:rPr lang="el-GR" sz="1100" dirty="0"/>
            </a:br>
            <a:r>
              <a:rPr lang="el-GR" sz="1100" b="1" dirty="0"/>
              <a:t>«Ο ΡΟΛΟΣ ΤΗΣ ΚΕΝΤΡΙΚΗΣ ΤΡΑΠΕΖΑΣ ΤΗΣ ΕΛΛΑΔΟΣ»</a:t>
            </a:r>
            <a:br>
              <a:rPr lang="el-GR" sz="1100" b="1" dirty="0"/>
            </a:br>
            <a:r>
              <a:rPr lang="el-GR" sz="1100" dirty="0"/>
              <a:t>ΣΧΟΛ. ΕΤΟΣ 2015-16</a:t>
            </a:r>
            <a:endParaRPr lang="el-GR" sz="11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Νομίσματα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53" y="2636912"/>
            <a:ext cx="6797040" cy="297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42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100" dirty="0"/>
              <a:t>5</a:t>
            </a:r>
            <a:r>
              <a:rPr lang="el-GR" sz="1100" baseline="30000" dirty="0"/>
              <a:t>ο</a:t>
            </a:r>
            <a:r>
              <a:rPr lang="el-GR" sz="1100" dirty="0"/>
              <a:t> ΓΕΛ ΤΡΙΚΑΛΩΝ</a:t>
            </a:r>
            <a:br>
              <a:rPr lang="el-GR" sz="1100" dirty="0"/>
            </a:br>
            <a:r>
              <a:rPr lang="el-GR" sz="1100" b="1" dirty="0"/>
              <a:t>«Ο ΡΟΛΟΣ ΤΗΣ ΚΕΝΤΡΙΚΗΣ ΤΡΑΠΕΖΑΣ ΤΗΣ ΕΛΛΑΔΟΣ»</a:t>
            </a:r>
            <a:br>
              <a:rPr lang="el-GR" sz="1100" b="1" dirty="0"/>
            </a:br>
            <a:r>
              <a:rPr lang="el-GR" sz="1100" dirty="0"/>
              <a:t>ΣΧΟΛ. ΕΤΟΣ 2015-16</a:t>
            </a:r>
            <a:endParaRPr lang="el-GR" sz="1100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62994"/>
            <a:ext cx="6096000" cy="3000375"/>
          </a:xfrm>
        </p:spPr>
      </p:pic>
    </p:spTree>
    <p:extLst>
      <p:ext uri="{BB962C8B-B14F-4D97-AF65-F5344CB8AC3E}">
        <p14:creationId xmlns:p14="http://schemas.microsoft.com/office/powerpoint/2010/main" val="38151414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100" dirty="0"/>
              <a:t>5</a:t>
            </a:r>
            <a:r>
              <a:rPr lang="el-GR" sz="1100" baseline="30000" dirty="0"/>
              <a:t>ο</a:t>
            </a:r>
            <a:r>
              <a:rPr lang="el-GR" sz="1100" dirty="0"/>
              <a:t> ΓΕΛ ΤΡΙΚΑΛΩΝ</a:t>
            </a:r>
            <a:br>
              <a:rPr lang="el-GR" sz="1100" dirty="0"/>
            </a:br>
            <a:r>
              <a:rPr lang="el-GR" sz="1100" b="1" dirty="0"/>
              <a:t>«Ο ΡΟΛΟΣ ΤΗΣ ΚΕΝΤΡΙΚΗΣ ΤΡΑΠΕΖΑΣ ΤΗΣ ΕΛΛΑΔΟΣ»</a:t>
            </a:r>
            <a:br>
              <a:rPr lang="el-GR" sz="1100" b="1" dirty="0"/>
            </a:br>
            <a:r>
              <a:rPr lang="el-GR" sz="1100" dirty="0"/>
              <a:t>ΣΧΟΛ. ΕΤΟΣ 2015-16</a:t>
            </a:r>
            <a:endParaRPr lang="el-GR" sz="11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Τα τελευταία νομίσματά μας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52768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99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100" dirty="0"/>
              <a:t>5</a:t>
            </a:r>
            <a:r>
              <a:rPr lang="el-GR" sz="1100" baseline="30000" dirty="0"/>
              <a:t>ο</a:t>
            </a:r>
            <a:r>
              <a:rPr lang="el-GR" sz="1100" dirty="0"/>
              <a:t> ΓΕΛ ΤΡΙΚΑΛΩΝ</a:t>
            </a:r>
            <a:br>
              <a:rPr lang="el-GR" sz="1100" dirty="0"/>
            </a:br>
            <a:r>
              <a:rPr lang="el-GR" sz="1100" b="1" dirty="0"/>
              <a:t>«Ο ΡΟΛΟΣ ΤΗΣ ΚΕΝΤΡΙΚΗΣ ΤΡΑΠΕΖΑΣ ΤΗΣ ΕΛΛΑΔΟΣ»</a:t>
            </a:r>
            <a:br>
              <a:rPr lang="el-GR" sz="1100" b="1" dirty="0"/>
            </a:br>
            <a:r>
              <a:rPr lang="el-GR" sz="1100" dirty="0"/>
              <a:t>ΣΧΟΛ. ΕΤΟΣ 2015-16</a:t>
            </a:r>
            <a:endParaRPr lang="el-GR" sz="11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Νομισματική πολιτική</a:t>
            </a:r>
          </a:p>
          <a:p>
            <a:r>
              <a:rPr lang="el-GR" sz="1800" dirty="0" smtClean="0"/>
              <a:t>Το 1931 η Τράπεζα της Ελλάδος αποφάσισε να συνδέσει τη δραχμή με το δολάριο το οποίο είχε σταθερή σχέση με τον χρυσό.</a:t>
            </a:r>
          </a:p>
          <a:p>
            <a:r>
              <a:rPr lang="el-GR" sz="1800" dirty="0" smtClean="0"/>
              <a:t>Τον Φεβρουάριο του 1941 η διοίκηση της τράπεζας μεταφέρει κρυφά τα αποθέματα χρυσού στην Κρήτη και μετά στο Κάιρο, λίγο πριν την εισβολή των Γερμανών στην Αθήνα.</a:t>
            </a:r>
          </a:p>
          <a:p>
            <a:r>
              <a:rPr lang="el-GR" sz="1800" dirty="0" smtClean="0"/>
              <a:t>Από το 1950 είχε τον έλεγχο του τραπεζικού συστήματος.</a:t>
            </a:r>
          </a:p>
          <a:p>
            <a:r>
              <a:rPr lang="el-GR" sz="1800" dirty="0" smtClean="0"/>
              <a:t>Από το 1953-1974 προσανατόλισε την ελληνική οικονομία  προς την ΕΟΚ.</a:t>
            </a:r>
          </a:p>
          <a:p>
            <a:r>
              <a:rPr lang="el-GR" sz="1800" dirty="0" smtClean="0"/>
              <a:t>Από το 1977 κατοχυρώνεται η ανεξαρτησία της.</a:t>
            </a:r>
          </a:p>
          <a:p>
            <a:r>
              <a:rPr lang="el-GR" sz="1800" dirty="0" smtClean="0"/>
              <a:t>Από την 1.1.2011  ξεκίνησε η λογιστική  μετάπτωση από τη δραχμή στο ευρώ  και από την 1.1.2002 αποσύρθηκε η δραχμή και κυκλοφόρησε το ευρώ</a:t>
            </a:r>
            <a:r>
              <a:rPr lang="el-GR" sz="1800" dirty="0" smtClean="0"/>
              <a:t>. </a:t>
            </a:r>
            <a:r>
              <a:rPr lang="el-GR" sz="1800" dirty="0" smtClean="0"/>
              <a:t>Ουσιαστικά τον κύριο νομισματικό έλεγχο στη ζώνη του ευρώ τον έχει η ΕΚΤ (Ευρωπαϊκή Κεντρική Τράπεζα) που έχει έδρα της στη Φρανκφούρτη  της Γερμανίας.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83533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100" dirty="0"/>
              <a:t>5</a:t>
            </a:r>
            <a:r>
              <a:rPr lang="el-GR" sz="1100" baseline="30000" dirty="0"/>
              <a:t>ο</a:t>
            </a:r>
            <a:r>
              <a:rPr lang="el-GR" sz="1100" dirty="0"/>
              <a:t> ΓΕΛ ΤΡΙΚΑΛΩΝ</a:t>
            </a:r>
            <a:br>
              <a:rPr lang="el-GR" sz="1100" dirty="0"/>
            </a:br>
            <a:r>
              <a:rPr lang="el-GR" sz="1100" b="1" dirty="0"/>
              <a:t>«Ο ΡΟΛΟΣ ΤΗΣ ΚΕΝΤΡΙΚΗΣ ΤΡΑΠΕΖΑΣ ΤΗΣ ΕΛΛΑΔΟΣ»</a:t>
            </a:r>
            <a:br>
              <a:rPr lang="el-GR" sz="1100" b="1" dirty="0"/>
            </a:br>
            <a:r>
              <a:rPr lang="el-GR" sz="1100" dirty="0"/>
              <a:t>ΣΧΟΛ. ΕΤΟΣ 2015-16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600" dirty="0"/>
              <a:t>Η </a:t>
            </a:r>
            <a:r>
              <a:rPr lang="el-GR" sz="1600" b="1" dirty="0"/>
              <a:t>Ευρωπαϊκή Κεντρική Τράπεζα</a:t>
            </a:r>
            <a:r>
              <a:rPr lang="el-GR" sz="1600" dirty="0"/>
              <a:t> </a:t>
            </a:r>
            <a:r>
              <a:rPr lang="el-GR" sz="1600" dirty="0" smtClean="0"/>
              <a:t>είναι </a:t>
            </a:r>
            <a:r>
              <a:rPr lang="el-GR" sz="1600" dirty="0"/>
              <a:t>η κεντρική τράπεζα για το </a:t>
            </a:r>
            <a:r>
              <a:rPr lang="el-GR" sz="1600" dirty="0">
                <a:hlinkClick r:id="rId2" tooltip="Ευρώ"/>
              </a:rPr>
              <a:t>ευρώ</a:t>
            </a:r>
            <a:r>
              <a:rPr lang="el-GR" sz="1600" dirty="0"/>
              <a:t> και διαχειρίζεται τη νομισματική πολιτική της Ευρωζώνης, η οποία αποτελείται από 19 κράτη μέλη της </a:t>
            </a:r>
            <a:r>
              <a:rPr lang="el-GR" sz="1600" dirty="0">
                <a:hlinkClick r:id="rId3" tooltip="Ευρωπαϊκή Ένωση"/>
              </a:rPr>
              <a:t>Ευρωπαϊκής Ένωσης</a:t>
            </a:r>
            <a:r>
              <a:rPr lang="el-GR" sz="1600" dirty="0"/>
              <a:t> και είναι μια από τις μεγαλύτερες νομισματικές ζώνες στον κόσμο. </a:t>
            </a:r>
            <a:r>
              <a:rPr lang="el-GR" sz="1600" dirty="0" smtClean="0"/>
              <a:t>Οι </a:t>
            </a:r>
            <a:r>
              <a:rPr lang="el-GR" sz="1600" dirty="0"/>
              <a:t>ιδιοκτήτες και οι μέτοχοι της Ευρωπαϊκής Κεντρικής Τράπεζας είναι οι κεντρικές τράπεζες των 28 κρατών-μελών της ΕΕ</a:t>
            </a:r>
            <a:r>
              <a:rPr lang="el-GR" sz="1600" dirty="0" smtClean="0"/>
              <a:t>.</a:t>
            </a:r>
          </a:p>
          <a:p>
            <a:endParaRPr lang="el-GR" sz="1600" dirty="0"/>
          </a:p>
          <a:p>
            <a:endParaRPr lang="el-GR" sz="16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96951"/>
            <a:ext cx="4346451" cy="271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53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432</Words>
  <Application>Microsoft Office PowerPoint</Application>
  <PresentationFormat>Προβολή στην οθόνη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5ο ΓΕΛ ΤΡΙΚΑΛΩΝ ΣΧΟΛΙΚΟ ΕΤΟΣ 2015-16</vt:lpstr>
      <vt:lpstr>5ο ΓΕΛ ΤΡΙΚΑΛΩΝ «Ο ΡΟΛΟΣ ΤΗΣ ΚΕΝΤΡΙΚΗΣ ΤΡΑΠΕΖΑΣ ΤΗΣ ΕΛΛΑΔΟΣ» ΣΧΟΛ. ΕΤΟΣ 2015-16</vt:lpstr>
      <vt:lpstr>5ο ΓΕΛ ΤΡΙΚΑΛΩΝ «Ο ΡΟΛΟΣ ΤΗΣ ΚΕΝΤΡΙΚΗΣ ΤΡΑΠΕΖΑΣ ΤΗΣ ΕΛΛΑΔΟΣ» ΣΧΟΛ. ΕΤΟΣ 2015-16</vt:lpstr>
      <vt:lpstr>5ο ΓΕΛ ΤΡΙΚΑΛΩΝ «Ο ΡΟΛΟΣ ΤΗΣ ΚΕΝΤΡΙΚΗΣ ΤΡΑΠΕΖΑΣ ΤΗΣ ΕΛΛΑΔΟΣ» ΣΧΟΛ. ΕΤΟΣ 2015-16</vt:lpstr>
      <vt:lpstr>5ο ΓΕΛ ΤΡΙΚΑΛΩΝ «Ο ΡΟΛΟΣ ΤΗΣ ΚΕΝΤΡΙΚΗΣ ΤΡΑΠΕΖΑΣ ΤΗΣ ΕΛΛΑΔΟΣ» ΣΧΟΛ. ΕΤΟΣ 2015-16</vt:lpstr>
      <vt:lpstr>5ο ΓΕΛ ΤΡΙΚΑΛΩΝ «Ο ΡΟΛΟΣ ΤΗΣ ΚΕΝΤΡΙΚΗΣ ΤΡΑΠΕΖΑΣ ΤΗΣ ΕΛΛΑΔΟΣ» ΣΧΟΛ. ΕΤΟΣ 2015-16</vt:lpstr>
      <vt:lpstr>5ο ΓΕΛ ΤΡΙΚΑΛΩΝ «Ο ΡΟΛΟΣ ΤΗΣ ΚΕΝΤΡΙΚΗΣ ΤΡΑΠΕΖΑΣ ΤΗΣ ΕΛΛΑΔΟΣ» ΣΧΟΛ. ΕΤΟΣ 2015-16</vt:lpstr>
      <vt:lpstr>5ο ΓΕΛ ΤΡΙΚΑΛΩΝ «Ο ΡΟΛΟΣ ΤΗΣ ΚΕΝΤΡΙΚΗΣ ΤΡΑΠΕΖΑΣ ΤΗΣ ΕΛΛΑΔΟΣ» ΣΧΟΛ. ΕΤΟΣ 2015-16</vt:lpstr>
      <vt:lpstr>5ο ΓΕΛ ΤΡΙΚΑΛΩΝ «Ο ΡΟΛΟΣ ΤΗΣ ΚΕΝΤΡΙΚΗΣ ΤΡΑΠΕΖΑΣ ΤΗΣ ΕΛΛΑΔΟΣ» ΣΧΟΛ. ΕΤΟΣ 2015-16</vt:lpstr>
      <vt:lpstr>5ο ΓΕΛ ΤΡΙΚΑΛΩΝ «Ο ΡΟΛΟΣ ΤΗΣ ΚΕΝΤΡΙΚΗΣ ΤΡΑΠΕΖΑΣ ΤΗΣ ΕΛΛΑΔΟΣ» ΣΧΟΛ. ΕΤΟΣ 2015-16</vt:lpstr>
      <vt:lpstr>5ο ΓΕΛ ΤΡΙΚΑΛΩΝ «Ο ΡΟΛΟΣ ΤΗΣ ΚΕΝΤΡΙΚΗΣ ΤΡΑΠΕΖΑΣ ΤΗΣ ΕΛΛΑΔΟΣ» ΣΧΟΛ. ΕΤΟΣ 2015-16</vt:lpstr>
      <vt:lpstr>5ο ΓΕΛ ΤΡΙΚΑΛΩΝ «Ο ΡΟΛΟΣ ΤΗΣ ΚΕΝΤΡΙΚΗΣ ΤΡΑΠΕΖΑΣ ΤΗΣ ΕΛΛΑΔΟΣ» ΣΧΟΛ. ΕΤΟΣ 2015-16</vt:lpstr>
      <vt:lpstr>5ο ΓΕΛ ΤΡΙΚΑΛΩΝ «Ο ΡΟΛΟΣ ΤΗΣ ΚΕΝΤΡΙΚΗΣ ΤΡΑΠΕΖΑΣ ΤΗΣ ΕΛΛΑΔΟΣ» ΣΧΟΛ. ΕΤΟΣ 2015-16</vt:lpstr>
      <vt:lpstr>5ο ΓΕΛ ΤΡΙΚΑΛΩΝ «Ο ΡΟΛΟΣ ΤΗΣ ΚΕΝΤΡΙΚΗΣ ΤΡΑΠΕΖΑΣ ΤΗΣ ΕΛΛΑΔΟΣ» ΣΧΟΛ. ΕΤΟΣ 2015-16</vt:lpstr>
      <vt:lpstr>5ο ΓΕΛ ΤΡΙΚΑΛΩΝ «Ο ΡΟΛΟΣ ΤΗΣ ΚΕΝΤΡΙΚΗΣ ΤΡΑΠΕΖΑΣ ΤΗΣ ΕΛΛΑΔΟΣ» ΣΧΟΛ. ΕΤΟΣ 2015-16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5ο ΛΥΚΕΙΟ ΤΡΙΚΑΛΩΝ</dc:title>
  <dc:creator>Βασίλης Παπακώστας</dc:creator>
  <cp:lastModifiedBy>Βασίλης Παπακώστας</cp:lastModifiedBy>
  <cp:revision>10</cp:revision>
  <dcterms:created xsi:type="dcterms:W3CDTF">2016-05-05T18:25:26Z</dcterms:created>
  <dcterms:modified xsi:type="dcterms:W3CDTF">2016-05-07T15:53:33Z</dcterms:modified>
</cp:coreProperties>
</file>